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3" r:id="rId22"/>
    <p:sldId id="274" r:id="rId23"/>
    <p:sldId id="275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M Sans" panose="020B0604020202020204" charset="0"/>
      <p:regular r:id="rId29"/>
      <p:bold r:id="rId30"/>
      <p:italic r:id="rId31"/>
      <p:boldItalic r:id="rId32"/>
    </p:embeddedFont>
    <p:embeddedFont>
      <p:font typeface="DM Sans Bold" panose="020B0604020202020204" charset="0"/>
      <p:regular r:id="rId33"/>
    </p:embeddedFont>
    <p:embeddedFont>
      <p:font typeface="DM Sans Italics" panose="020B0604020202020204" charset="0"/>
      <p:regular r:id="rId34"/>
    </p:embeddedFont>
    <p:embeddedFont>
      <p:font typeface="Montserrat Classic Bold" panose="020B0604020202020204" charset="0"/>
      <p:regular r:id="rId35"/>
    </p:embeddedFont>
    <p:embeddedFont>
      <p:font typeface="Oswald" pitchFamily="2" charset="0"/>
      <p:regular r:id="rId36"/>
      <p:bold r:id="rId37"/>
    </p:embeddedFont>
    <p:embeddedFont>
      <p:font typeface="Oswald Bold" pitchFamily="2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3" autoAdjust="0"/>
  </p:normalViewPr>
  <p:slideViewPr>
    <p:cSldViewPr>
      <p:cViewPr varScale="1">
        <p:scale>
          <a:sx n="82" d="100"/>
          <a:sy n="82" d="100"/>
        </p:scale>
        <p:origin x="114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12.sv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12.sv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3566465"/>
            <a:ext cx="9815307" cy="336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0"/>
              </a:lnSpc>
            </a:pPr>
            <a:r>
              <a:rPr lang="en-US" sz="6500" spc="637">
                <a:solidFill>
                  <a:srgbClr val="231F20"/>
                </a:solidFill>
                <a:latin typeface="Oswald Bold"/>
              </a:rPr>
              <a:t>PREDICTIVE AND PREVENTIVE MAINTENANCE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MID DEFENSE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895699" y="1135664"/>
            <a:ext cx="4496603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0200" y="3945119"/>
            <a:ext cx="6841187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F5FFF5"/>
                </a:solidFill>
                <a:latin typeface="DM Sans"/>
              </a:rPr>
              <a:t>Data sets consists of multiple multivariate time series.</a:t>
            </a:r>
          </a:p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F5FFF5"/>
                </a:solidFill>
                <a:latin typeface="DM Sans"/>
              </a:rPr>
              <a:t>Each engine starts with different degrees of initial wear and manufacturing variation which is unknown to the user.</a:t>
            </a:r>
          </a:p>
          <a:p>
            <a:pPr marL="539749" lvl="1" indent="-269875" algn="l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F5FFF5"/>
                </a:solidFill>
                <a:latin typeface="DM Sans"/>
              </a:rPr>
              <a:t>The engine is operating normally at the start of each time series, and develops a fault at some point during the series.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6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40"/>
              </a:lnSpc>
              <a:spcBef>
                <a:spcPct val="0"/>
              </a:spcBef>
            </a:pPr>
            <a:r>
              <a:rPr lang="en-US" sz="9231" spc="904">
                <a:solidFill>
                  <a:srgbClr val="231F20"/>
                </a:solidFill>
                <a:latin typeface="Oswald Bold"/>
              </a:rPr>
              <a:t>DATA PRE-PROCESSING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116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Irrelevant columns are dropped from the ‘jet_data’ Data Frame using the drop method.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5592061"/>
            <a:ext cx="3542623" cy="204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The RUL column is added to the data using the ‘RUL_calculator’ function, which calculates the remaining useful life based on the maximum cycle for each engine.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45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Irrelevant sensor columns are dropped to create a new DataFrame (jet_relevant_data) with relevant parameters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1033" y="7167833"/>
            <a:ext cx="2974893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  <a:spcBef>
                <a:spcPct val="0"/>
              </a:spcBef>
            </a:pPr>
            <a:r>
              <a:rPr lang="en-US" sz="2250" spc="220">
                <a:solidFill>
                  <a:srgbClr val="FDFBFB"/>
                </a:solidFill>
                <a:latin typeface="Oswald Bold"/>
              </a:rPr>
              <a:t>DROPPING IRRELEVANT COLUMNS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50000" y="7931272"/>
            <a:ext cx="3387999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  <a:spcBef>
                <a:spcPct val="0"/>
              </a:spcBef>
            </a:pPr>
            <a:r>
              <a:rPr lang="en-US" sz="2250" spc="220">
                <a:solidFill>
                  <a:srgbClr val="FDFBFB"/>
                </a:solidFill>
                <a:latin typeface="Oswald Bold"/>
              </a:rPr>
              <a:t>ADDING RUL COLUMN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78209" y="7315470"/>
            <a:ext cx="3542623" cy="116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  <a:spcBef>
                <a:spcPct val="0"/>
              </a:spcBef>
            </a:pPr>
            <a:r>
              <a:rPr lang="en-US" sz="2249" spc="220">
                <a:solidFill>
                  <a:srgbClr val="FDFBFB"/>
                </a:solidFill>
                <a:latin typeface="Oswald Bold"/>
              </a:rPr>
              <a:t>CREATING A NEW DATA FRAME WITH RELEVANT PARAMETERS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6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40"/>
              </a:lnSpc>
              <a:spcBef>
                <a:spcPct val="0"/>
              </a:spcBef>
            </a:pPr>
            <a:r>
              <a:rPr lang="en-US" sz="9231" spc="904">
                <a:solidFill>
                  <a:srgbClr val="231F20"/>
                </a:solidFill>
                <a:latin typeface="Oswald Bold"/>
              </a:rPr>
              <a:t>DATA PRE-PROCESSING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570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•Sensor 9 is dropped based on data variation.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5624704"/>
            <a:ext cx="3542623" cy="86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Features are scaled using the Min Max Scaler from scikit-learn.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45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The target variable (label) is created based on a threshold (cycle) for remaining useful life</a:t>
            </a:r>
          </a:p>
          <a:p>
            <a:pPr algn="ctr">
              <a:lnSpc>
                <a:spcPts val="2377"/>
              </a:lnSpc>
            </a:pPr>
            <a:endParaRPr lang="en-US" sz="1722" spc="168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851033" y="6671199"/>
            <a:ext cx="2974893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  <a:spcBef>
                <a:spcPct val="0"/>
              </a:spcBef>
            </a:pPr>
            <a:r>
              <a:rPr lang="en-US" sz="2250" spc="220">
                <a:solidFill>
                  <a:srgbClr val="FDFBFB"/>
                </a:solidFill>
                <a:latin typeface="Oswald Bold"/>
              </a:rPr>
              <a:t>REMOVING SENSOR 9 BASED ON DATA VARIATION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147449"/>
            <a:ext cx="2974893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  <a:spcBef>
                <a:spcPct val="0"/>
              </a:spcBef>
            </a:pPr>
            <a:r>
              <a:rPr lang="en-US" sz="2250" spc="220">
                <a:solidFill>
                  <a:srgbClr val="FDFBFB"/>
                </a:solidFill>
                <a:latin typeface="Oswald Bold"/>
              </a:rPr>
              <a:t>SCALING FEATURES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62074" y="7061724"/>
            <a:ext cx="2974893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  <a:spcBef>
                <a:spcPct val="0"/>
              </a:spcBef>
            </a:pPr>
            <a:r>
              <a:rPr lang="en-US" sz="2250" spc="220">
                <a:solidFill>
                  <a:srgbClr val="FDFBFB"/>
                </a:solidFill>
                <a:latin typeface="Oswald Bold"/>
              </a:rPr>
              <a:t>CREATING TARGET VARIABLE AND FEATURE MATRIX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767868" y="1135664"/>
            <a:ext cx="6592856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MODEL USED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0200" y="3945119"/>
            <a:ext cx="684118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F5FFF5"/>
                </a:solidFill>
                <a:latin typeface="DM Sans"/>
              </a:rPr>
              <a:t>Random Forest Classifier</a:t>
            </a:r>
          </a:p>
          <a:p>
            <a:pPr marL="1079499" lvl="2" indent="-359833">
              <a:lnSpc>
                <a:spcPts val="3449"/>
              </a:lnSpc>
              <a:buFont typeface="Arial"/>
              <a:buChar char="⚬"/>
            </a:pPr>
            <a:r>
              <a:rPr lang="en-US" sz="2499" spc="244">
                <a:solidFill>
                  <a:srgbClr val="F5FFF5"/>
                </a:solidFill>
                <a:latin typeface="DM Sans"/>
              </a:rPr>
              <a:t>Machine Learning</a:t>
            </a:r>
          </a:p>
          <a:p>
            <a:pPr marL="1079499" lvl="2" indent="-359833" algn="l">
              <a:lnSpc>
                <a:spcPts val="3449"/>
              </a:lnSpc>
              <a:buFont typeface="Arial"/>
              <a:buChar char="⚬"/>
            </a:pPr>
            <a:r>
              <a:rPr lang="en-US" sz="2499" spc="244">
                <a:solidFill>
                  <a:srgbClr val="F5FFF5"/>
                </a:solidFill>
                <a:latin typeface="DM Sans"/>
              </a:rPr>
              <a:t>Used for Time-Multivariate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84500" y="2462707"/>
            <a:ext cx="2932415" cy="2351362"/>
            <a:chOff x="0" y="0"/>
            <a:chExt cx="1075555" cy="862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5597" y="5059741"/>
            <a:ext cx="2932415" cy="1257039"/>
            <a:chOff x="0" y="0"/>
            <a:chExt cx="1075555" cy="4610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5555" cy="461059"/>
            </a:xfrm>
            <a:custGeom>
              <a:avLst/>
              <a:gdLst/>
              <a:ahLst/>
              <a:cxnLst/>
              <a:rect l="l" t="t" r="r" b="b"/>
              <a:pathLst>
                <a:path w="1075555" h="461059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79215"/>
                  </a:lnTo>
                  <a:cubicBezTo>
                    <a:pt x="1075555" y="400921"/>
                    <a:pt x="1066932" y="421738"/>
                    <a:pt x="1051584" y="437087"/>
                  </a:cubicBezTo>
                  <a:cubicBezTo>
                    <a:pt x="1036235" y="452436"/>
                    <a:pt x="1015418" y="461059"/>
                    <a:pt x="993712" y="461059"/>
                  </a:cubicBezTo>
                  <a:lnTo>
                    <a:pt x="81844" y="461059"/>
                  </a:lnTo>
                  <a:cubicBezTo>
                    <a:pt x="36643" y="461059"/>
                    <a:pt x="0" y="424416"/>
                    <a:pt x="0" y="379215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075555" cy="480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34244" y="7426744"/>
            <a:ext cx="2932415" cy="2351362"/>
            <a:chOff x="0" y="0"/>
            <a:chExt cx="1075555" cy="8624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34244" y="5997836"/>
            <a:ext cx="2932415" cy="1288726"/>
            <a:chOff x="0" y="0"/>
            <a:chExt cx="1075555" cy="4726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5555" cy="472681"/>
            </a:xfrm>
            <a:custGeom>
              <a:avLst/>
              <a:gdLst/>
              <a:ahLst/>
              <a:cxnLst/>
              <a:rect l="l" t="t" r="r" b="b"/>
              <a:pathLst>
                <a:path w="1075555" h="472681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90837"/>
                  </a:lnTo>
                  <a:cubicBezTo>
                    <a:pt x="1075555" y="412543"/>
                    <a:pt x="1066932" y="433361"/>
                    <a:pt x="1051584" y="448709"/>
                  </a:cubicBezTo>
                  <a:cubicBezTo>
                    <a:pt x="1036235" y="464058"/>
                    <a:pt x="1015418" y="472681"/>
                    <a:pt x="993712" y="472681"/>
                  </a:cubicBezTo>
                  <a:lnTo>
                    <a:pt x="81844" y="472681"/>
                  </a:lnTo>
                  <a:cubicBezTo>
                    <a:pt x="36643" y="472681"/>
                    <a:pt x="0" y="436038"/>
                    <a:pt x="0" y="390837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075555" cy="491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210831" y="2211246"/>
            <a:ext cx="2932415" cy="2351362"/>
            <a:chOff x="0" y="0"/>
            <a:chExt cx="1075555" cy="86243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10831" y="4732377"/>
            <a:ext cx="2932415" cy="1265459"/>
            <a:chOff x="0" y="0"/>
            <a:chExt cx="1075555" cy="4641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5555" cy="464147"/>
            </a:xfrm>
            <a:custGeom>
              <a:avLst/>
              <a:gdLst/>
              <a:ahLst/>
              <a:cxnLst/>
              <a:rect l="l" t="t" r="r" b="b"/>
              <a:pathLst>
                <a:path w="1075555" h="464147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82303"/>
                  </a:lnTo>
                  <a:cubicBezTo>
                    <a:pt x="1075555" y="404009"/>
                    <a:pt x="1066932" y="424827"/>
                    <a:pt x="1051584" y="440175"/>
                  </a:cubicBezTo>
                  <a:cubicBezTo>
                    <a:pt x="1036235" y="455524"/>
                    <a:pt x="1015418" y="464147"/>
                    <a:pt x="993712" y="464147"/>
                  </a:cubicBezTo>
                  <a:lnTo>
                    <a:pt x="81844" y="464147"/>
                  </a:lnTo>
                  <a:cubicBezTo>
                    <a:pt x="60137" y="464147"/>
                    <a:pt x="39320" y="455524"/>
                    <a:pt x="23971" y="440175"/>
                  </a:cubicBezTo>
                  <a:cubicBezTo>
                    <a:pt x="8623" y="424827"/>
                    <a:pt x="0" y="404009"/>
                    <a:pt x="0" y="382303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075555" cy="48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-1885381">
            <a:off x="7076763" y="6498658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948405" y="422527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METHODOLOGY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3513" y="5229483"/>
            <a:ext cx="255658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b="1" spc="265" dirty="0">
                <a:solidFill>
                  <a:srgbClr val="231F20"/>
                </a:solidFill>
                <a:latin typeface="Oswald"/>
              </a:rPr>
              <a:t>ACQUIRING DATASET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4610" y="3208192"/>
            <a:ext cx="2534389" cy="87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 dirty="0">
                <a:solidFill>
                  <a:srgbClr val="100F0D"/>
                </a:solidFill>
                <a:latin typeface="DM Sans" panose="020B0604020202020204" charset="0"/>
              </a:rPr>
              <a:t>Using the built-in version of pandas library in python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22160" y="6167578"/>
            <a:ext cx="255658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b="1" spc="265" dirty="0">
                <a:solidFill>
                  <a:srgbClr val="231F20"/>
                </a:solidFill>
                <a:latin typeface="Oswald"/>
              </a:rPr>
              <a:t>DATA PRE-PROCESSING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44354" y="7604807"/>
            <a:ext cx="2534389" cy="167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8"/>
              </a:lnSpc>
            </a:pPr>
            <a:r>
              <a:rPr lang="en-US" sz="1570" dirty="0">
                <a:solidFill>
                  <a:srgbClr val="100F0D"/>
                </a:solidFill>
                <a:latin typeface="DM Sans" panose="020B0604020202020204" charset="0"/>
              </a:rPr>
              <a:t>Dealing with outliers</a:t>
            </a:r>
          </a:p>
          <a:p>
            <a:pPr marL="339034" lvl="1" indent="-169517">
              <a:lnSpc>
                <a:spcPts val="2198"/>
              </a:lnSpc>
              <a:buFont typeface="Arial"/>
              <a:buChar char="•"/>
            </a:pPr>
            <a:r>
              <a:rPr lang="en-US" sz="1570" dirty="0">
                <a:solidFill>
                  <a:srgbClr val="100F0D"/>
                </a:solidFill>
                <a:latin typeface="DM Sans" panose="020B0604020202020204" charset="0"/>
              </a:rPr>
              <a:t>If any replacing with mean, median will help</a:t>
            </a:r>
          </a:p>
          <a:p>
            <a:pPr marL="339034" lvl="1" indent="-169517">
              <a:lnSpc>
                <a:spcPts val="2198"/>
              </a:lnSpc>
              <a:buFont typeface="Arial"/>
              <a:buChar char="•"/>
            </a:pPr>
            <a:r>
              <a:rPr lang="en-US" sz="1570" dirty="0">
                <a:solidFill>
                  <a:srgbClr val="100F0D"/>
                </a:solidFill>
                <a:latin typeface="DM Sans" panose="020B0604020202020204" charset="0"/>
              </a:rPr>
              <a:t>Applying logarithm or square root to reduce the impact of values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98747" y="4892594"/>
            <a:ext cx="255658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b="1" spc="265" dirty="0">
                <a:solidFill>
                  <a:srgbClr val="231F20"/>
                </a:solidFill>
                <a:latin typeface="Oswald"/>
              </a:rPr>
              <a:t>FEATURE EXTRACTION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20941" y="2417931"/>
            <a:ext cx="2534389" cy="193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5855" lvl="1" indent="-147927">
              <a:lnSpc>
                <a:spcPts val="1918"/>
              </a:lnSpc>
              <a:buFont typeface="Arial"/>
              <a:buChar char="•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Handling categorical data</a:t>
            </a:r>
          </a:p>
          <a:p>
            <a:pPr marL="591710" lvl="2" indent="-197237">
              <a:lnSpc>
                <a:spcPts val="1918"/>
              </a:lnSpc>
              <a:buFont typeface="Arial"/>
              <a:buChar char="⚬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Label Encoding</a:t>
            </a:r>
          </a:p>
          <a:p>
            <a:pPr marL="591710" lvl="2" indent="-197237">
              <a:lnSpc>
                <a:spcPts val="1918"/>
              </a:lnSpc>
              <a:buFont typeface="Arial"/>
              <a:buChar char="⚬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On-hot encoding</a:t>
            </a:r>
          </a:p>
          <a:p>
            <a:pPr marL="295855" lvl="1" indent="-147927">
              <a:lnSpc>
                <a:spcPts val="1918"/>
              </a:lnSpc>
              <a:buFont typeface="Arial"/>
              <a:buChar char="•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Feature scaling</a:t>
            </a:r>
          </a:p>
          <a:p>
            <a:pPr marL="591710" lvl="2" indent="-197237">
              <a:lnSpc>
                <a:spcPts val="1918"/>
              </a:lnSpc>
              <a:buFont typeface="Arial"/>
              <a:buChar char="⚬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Min-max scaling</a:t>
            </a:r>
          </a:p>
          <a:p>
            <a:pPr marL="591710" lvl="2" indent="-197237">
              <a:lnSpc>
                <a:spcPts val="1918"/>
              </a:lnSpc>
              <a:buFont typeface="Arial"/>
              <a:buChar char="⚬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Robust scaling</a:t>
            </a:r>
          </a:p>
          <a:p>
            <a:pPr marL="295855" lvl="1" indent="-147927">
              <a:lnSpc>
                <a:spcPts val="1918"/>
              </a:lnSpc>
              <a:buFont typeface="Arial"/>
              <a:buChar char="•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Feature extraction</a:t>
            </a:r>
          </a:p>
          <a:p>
            <a:pPr marL="591710" lvl="2" indent="-197237">
              <a:lnSpc>
                <a:spcPts val="1918"/>
              </a:lnSpc>
              <a:buFont typeface="Arial"/>
              <a:buChar char="⚬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Auto-encoders</a:t>
            </a:r>
          </a:p>
        </p:txBody>
      </p:sp>
      <p:sp>
        <p:nvSpPr>
          <p:cNvPr id="31" name="Freeform 31"/>
          <p:cNvSpPr/>
          <p:nvPr/>
        </p:nvSpPr>
        <p:spPr>
          <a:xfrm rot="-9353187" flipH="1">
            <a:off x="3819691" y="515504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5"/>
                </a:lnTo>
                <a:lnTo>
                  <a:pt x="1776375" y="501825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8615450" flipH="1">
            <a:off x="10185474" y="5336751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4418685" y="7744397"/>
            <a:ext cx="2932415" cy="2351362"/>
            <a:chOff x="0" y="0"/>
            <a:chExt cx="1075555" cy="86243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>
                <a:latin typeface="DM Sans" panose="020B0604020202020204" charset="0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DM Sans" panose="020B060402020202020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418685" y="6323389"/>
            <a:ext cx="2932415" cy="1208055"/>
            <a:chOff x="0" y="0"/>
            <a:chExt cx="1075555" cy="44309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75555" cy="443092"/>
            </a:xfrm>
            <a:custGeom>
              <a:avLst/>
              <a:gdLst/>
              <a:ahLst/>
              <a:cxnLst/>
              <a:rect l="l" t="t" r="r" b="b"/>
              <a:pathLst>
                <a:path w="1075555" h="443092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61248"/>
                  </a:lnTo>
                  <a:cubicBezTo>
                    <a:pt x="1075555" y="382955"/>
                    <a:pt x="1066932" y="403772"/>
                    <a:pt x="1051584" y="419121"/>
                  </a:cubicBezTo>
                  <a:cubicBezTo>
                    <a:pt x="1036235" y="434469"/>
                    <a:pt x="1015418" y="443092"/>
                    <a:pt x="993712" y="443092"/>
                  </a:cubicBezTo>
                  <a:lnTo>
                    <a:pt x="81844" y="443092"/>
                  </a:lnTo>
                  <a:cubicBezTo>
                    <a:pt x="36643" y="443092"/>
                    <a:pt x="0" y="406449"/>
                    <a:pt x="0" y="361248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1075555" cy="462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606601" y="6731330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b="1" spc="265" dirty="0">
                <a:solidFill>
                  <a:srgbClr val="231F20"/>
                </a:solidFill>
                <a:latin typeface="Oswald"/>
              </a:rPr>
              <a:t>DASHBOARD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628795" y="7922460"/>
            <a:ext cx="2534389" cy="183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2674" lvl="1" indent="-126337">
              <a:lnSpc>
                <a:spcPts val="1638"/>
              </a:lnSpc>
              <a:buFont typeface="Arial"/>
              <a:buChar char="•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Create a dashboard</a:t>
            </a:r>
          </a:p>
          <a:p>
            <a:pPr marL="505348" lvl="2" indent="-168449">
              <a:lnSpc>
                <a:spcPts val="1638"/>
              </a:lnSpc>
              <a:buFont typeface="Arial"/>
              <a:buChar char="⚬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Using web app or website for dashboard</a:t>
            </a:r>
          </a:p>
          <a:p>
            <a:pPr marL="505348" lvl="2" indent="-168449">
              <a:lnSpc>
                <a:spcPts val="1638"/>
              </a:lnSpc>
              <a:buFont typeface="Arial"/>
              <a:buChar char="⚬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Sign in for staff and authorized personnel</a:t>
            </a:r>
          </a:p>
          <a:p>
            <a:pPr marL="252674" lvl="1" indent="-126337">
              <a:lnSpc>
                <a:spcPts val="1638"/>
              </a:lnSpc>
              <a:buFont typeface="Arial"/>
              <a:buChar char="•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Easy to monitor condition of Machines</a:t>
            </a:r>
          </a:p>
          <a:p>
            <a:pPr marL="505348" lvl="2" indent="-168449">
              <a:lnSpc>
                <a:spcPts val="1638"/>
              </a:lnSpc>
              <a:buFont typeface="Arial"/>
              <a:buChar char="⚬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Using statistical or graphical visualization of data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0143246" y="7744397"/>
            <a:ext cx="2932415" cy="2351362"/>
            <a:chOff x="0" y="0"/>
            <a:chExt cx="1075555" cy="86243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>
                <a:latin typeface="DM Sans" panose="020B0604020202020204" charset="0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DM Sans" panose="020B0604020202020204" charset="0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143246" y="6380539"/>
            <a:ext cx="2932415" cy="1208055"/>
            <a:chOff x="0" y="0"/>
            <a:chExt cx="1075555" cy="44309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75555" cy="443092"/>
            </a:xfrm>
            <a:custGeom>
              <a:avLst/>
              <a:gdLst/>
              <a:ahLst/>
              <a:cxnLst/>
              <a:rect l="l" t="t" r="r" b="b"/>
              <a:pathLst>
                <a:path w="1075555" h="443092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61248"/>
                  </a:lnTo>
                  <a:cubicBezTo>
                    <a:pt x="1075555" y="382955"/>
                    <a:pt x="1066932" y="403772"/>
                    <a:pt x="1051584" y="419121"/>
                  </a:cubicBezTo>
                  <a:cubicBezTo>
                    <a:pt x="1036235" y="434469"/>
                    <a:pt x="1015418" y="443092"/>
                    <a:pt x="993712" y="443092"/>
                  </a:cubicBezTo>
                  <a:lnTo>
                    <a:pt x="81844" y="443092"/>
                  </a:lnTo>
                  <a:cubicBezTo>
                    <a:pt x="36643" y="443092"/>
                    <a:pt x="0" y="406449"/>
                    <a:pt x="0" y="361248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19050"/>
              <a:ext cx="1075555" cy="462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0331162" y="6494765"/>
            <a:ext cx="255658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b="1" spc="265" dirty="0">
                <a:solidFill>
                  <a:srgbClr val="231F20"/>
                </a:solidFill>
                <a:latin typeface="Oswald"/>
              </a:rPr>
              <a:t>MODEL TRAINING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353356" y="7922460"/>
            <a:ext cx="2534389" cy="193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5855" lvl="1" indent="-147927">
              <a:lnSpc>
                <a:spcPts val="1918"/>
              </a:lnSpc>
              <a:buFont typeface="Arial"/>
              <a:buChar char="•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Model selection</a:t>
            </a:r>
          </a:p>
          <a:p>
            <a:pPr marL="591710" lvl="2" indent="-197237">
              <a:lnSpc>
                <a:spcPts val="1918"/>
              </a:lnSpc>
              <a:buFont typeface="Arial"/>
              <a:buChar char="⚬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Import models from </a:t>
            </a:r>
            <a:r>
              <a:rPr lang="en-US" sz="1370" dirty="0" err="1">
                <a:solidFill>
                  <a:srgbClr val="100F0D"/>
                </a:solidFill>
                <a:latin typeface="DM Sans" panose="020B0604020202020204" charset="0"/>
              </a:rPr>
              <a:t>model_selection</a:t>
            </a:r>
            <a:endParaRPr lang="en-US" sz="1370" dirty="0">
              <a:solidFill>
                <a:srgbClr val="100F0D"/>
              </a:solidFill>
              <a:latin typeface="DM Sans" panose="020B0604020202020204" charset="0"/>
            </a:endParaRPr>
          </a:p>
          <a:p>
            <a:pPr marL="591710" lvl="2" indent="-197237">
              <a:lnSpc>
                <a:spcPts val="1918"/>
              </a:lnSpc>
              <a:buFont typeface="Arial"/>
              <a:buChar char="⚬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RFC</a:t>
            </a:r>
          </a:p>
          <a:p>
            <a:pPr marL="295855" lvl="1" indent="-147927">
              <a:lnSpc>
                <a:spcPts val="1918"/>
              </a:lnSpc>
              <a:buFont typeface="Arial"/>
              <a:buChar char="•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Splitting data</a:t>
            </a:r>
          </a:p>
          <a:p>
            <a:pPr marL="591710" lvl="2" indent="-197237">
              <a:lnSpc>
                <a:spcPts val="1918"/>
              </a:lnSpc>
              <a:buFont typeface="Arial"/>
              <a:buChar char="⚬"/>
            </a:pPr>
            <a:r>
              <a:rPr lang="en-US" sz="1370" dirty="0">
                <a:solidFill>
                  <a:srgbClr val="100F0D"/>
                </a:solidFill>
                <a:latin typeface="DM Sans" panose="020B0604020202020204" charset="0"/>
              </a:rPr>
              <a:t>Splitting data in training and test sets using </a:t>
            </a:r>
            <a:r>
              <a:rPr lang="en-US" sz="1370" dirty="0" err="1">
                <a:solidFill>
                  <a:srgbClr val="100F0D"/>
                </a:solidFill>
                <a:latin typeface="DM Sans" panose="020B0604020202020204" charset="0"/>
              </a:rPr>
              <a:t>train_test_split</a:t>
            </a:r>
            <a:endParaRPr lang="en-US" sz="1370" dirty="0">
              <a:solidFill>
                <a:srgbClr val="100F0D"/>
              </a:solidFill>
              <a:latin typeface="DM Sans" panose="020B0604020202020204" charset="0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12447247" y="1300558"/>
            <a:ext cx="2932415" cy="2351362"/>
            <a:chOff x="0" y="0"/>
            <a:chExt cx="1075555" cy="86243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>
                <a:latin typeface="DM Sans" panose="020B0604020202020204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DM Sans" panose="020B0604020202020204" charset="0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447247" y="3821689"/>
            <a:ext cx="2932415" cy="1265459"/>
            <a:chOff x="0" y="0"/>
            <a:chExt cx="1075555" cy="46414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75555" cy="464147"/>
            </a:xfrm>
            <a:custGeom>
              <a:avLst/>
              <a:gdLst/>
              <a:ahLst/>
              <a:cxnLst/>
              <a:rect l="l" t="t" r="r" b="b"/>
              <a:pathLst>
                <a:path w="1075555" h="464147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82303"/>
                  </a:lnTo>
                  <a:cubicBezTo>
                    <a:pt x="1075555" y="404009"/>
                    <a:pt x="1066932" y="424827"/>
                    <a:pt x="1051584" y="440175"/>
                  </a:cubicBezTo>
                  <a:cubicBezTo>
                    <a:pt x="1036235" y="455524"/>
                    <a:pt x="1015418" y="464147"/>
                    <a:pt x="993712" y="464147"/>
                  </a:cubicBezTo>
                  <a:lnTo>
                    <a:pt x="81844" y="464147"/>
                  </a:lnTo>
                  <a:cubicBezTo>
                    <a:pt x="60137" y="464147"/>
                    <a:pt x="39320" y="455524"/>
                    <a:pt x="23971" y="440175"/>
                  </a:cubicBezTo>
                  <a:cubicBezTo>
                    <a:pt x="8623" y="424827"/>
                    <a:pt x="0" y="404009"/>
                    <a:pt x="0" y="382303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19050"/>
              <a:ext cx="1075555" cy="483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2635163" y="3981907"/>
            <a:ext cx="2556583" cy="93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b="1" spc="265">
                <a:solidFill>
                  <a:srgbClr val="231F20"/>
                </a:solidFill>
                <a:latin typeface="Oswald"/>
              </a:rPr>
              <a:t>ESTIMATING RUL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657357" y="1478621"/>
            <a:ext cx="2534389" cy="183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2676" lvl="1" indent="-126338">
              <a:lnSpc>
                <a:spcPts val="1638"/>
              </a:lnSpc>
              <a:buFont typeface="Arial"/>
              <a:buChar char="•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Input test data</a:t>
            </a:r>
          </a:p>
          <a:p>
            <a:pPr marL="505352" lvl="2" indent="-168451">
              <a:lnSpc>
                <a:spcPts val="1638"/>
              </a:lnSpc>
              <a:buFont typeface="Arial"/>
              <a:buChar char="⚬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Import data using pandas library</a:t>
            </a:r>
          </a:p>
          <a:p>
            <a:pPr marL="252676" lvl="1" indent="-126338">
              <a:lnSpc>
                <a:spcPts val="1638"/>
              </a:lnSpc>
              <a:buFont typeface="Arial"/>
              <a:buChar char="•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Remaining useful life estimation</a:t>
            </a:r>
          </a:p>
          <a:p>
            <a:pPr marL="505352" lvl="2" indent="-168451">
              <a:lnSpc>
                <a:spcPts val="1638"/>
              </a:lnSpc>
              <a:buFont typeface="Arial"/>
              <a:buChar char="⚬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Create function to calculate the remaining useful life</a:t>
            </a:r>
          </a:p>
          <a:p>
            <a:pPr marL="252676" lvl="1" indent="-126338">
              <a:lnSpc>
                <a:spcPts val="1638"/>
              </a:lnSpc>
              <a:buFont typeface="Arial"/>
              <a:buChar char="•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Result evaluation</a:t>
            </a:r>
          </a:p>
          <a:p>
            <a:pPr marL="505352" lvl="2" indent="-168451">
              <a:lnSpc>
                <a:spcPts val="1638"/>
              </a:lnSpc>
              <a:buFont typeface="Arial"/>
              <a:buChar char="⚬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Accuracy for classifiers</a:t>
            </a:r>
          </a:p>
          <a:p>
            <a:pPr marL="505352" lvl="2" indent="-168451">
              <a:lnSpc>
                <a:spcPts val="1638"/>
              </a:lnSpc>
              <a:buFont typeface="Arial"/>
              <a:buChar char="⚬"/>
            </a:pPr>
            <a:r>
              <a:rPr lang="en-US" sz="1170" dirty="0">
                <a:solidFill>
                  <a:srgbClr val="100F0D"/>
                </a:solidFill>
                <a:latin typeface="DM Sans" panose="020B0604020202020204" charset="0"/>
              </a:rPr>
              <a:t>RMSE for regressors</a:t>
            </a:r>
          </a:p>
        </p:txBody>
      </p:sp>
      <p:sp>
        <p:nvSpPr>
          <p:cNvPr id="57" name="Freeform 57"/>
          <p:cNvSpPr/>
          <p:nvPr/>
        </p:nvSpPr>
        <p:spPr>
          <a:xfrm rot="-4061563">
            <a:off x="12858986" y="590559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 rot="-6396999" flipH="1">
            <a:off x="15195451" y="4988635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179166" y="3510391"/>
            <a:ext cx="4457573" cy="2808103"/>
          </a:xfrm>
          <a:custGeom>
            <a:avLst/>
            <a:gdLst/>
            <a:ahLst/>
            <a:cxnLst/>
            <a:rect l="l" t="t" r="r" b="b"/>
            <a:pathLst>
              <a:path w="4457573" h="2808103">
                <a:moveTo>
                  <a:pt x="0" y="0"/>
                </a:moveTo>
                <a:lnTo>
                  <a:pt x="4457573" y="0"/>
                </a:lnTo>
                <a:lnTo>
                  <a:pt x="4457573" y="2808104"/>
                </a:lnTo>
                <a:lnTo>
                  <a:pt x="0" y="2808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495" b="-13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410691" y="6572062"/>
            <a:ext cx="4473739" cy="2808103"/>
          </a:xfrm>
          <a:custGeom>
            <a:avLst/>
            <a:gdLst/>
            <a:ahLst/>
            <a:cxnLst/>
            <a:rect l="l" t="t" r="r" b="b"/>
            <a:pathLst>
              <a:path w="4473739" h="2808103">
                <a:moveTo>
                  <a:pt x="0" y="0"/>
                </a:moveTo>
                <a:lnTo>
                  <a:pt x="4473739" y="0"/>
                </a:lnTo>
                <a:lnTo>
                  <a:pt x="4473739" y="2808104"/>
                </a:lnTo>
                <a:lnTo>
                  <a:pt x="0" y="2808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72" b="-29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SCOPE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24667" y="3748256"/>
            <a:ext cx="8900334" cy="239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 dirty="0">
                <a:solidFill>
                  <a:srgbClr val="231F20"/>
                </a:solidFill>
                <a:latin typeface="DM Sans Bold"/>
              </a:rPr>
              <a:t>Aviation</a:t>
            </a:r>
          </a:p>
          <a:p>
            <a:pPr marL="1283306" lvl="3" indent="-320826">
              <a:lnSpc>
                <a:spcPts val="2734"/>
              </a:lnSpc>
              <a:buFont typeface="Arial"/>
              <a:buChar char="￭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Complex machines</a:t>
            </a:r>
          </a:p>
          <a:p>
            <a:pPr marL="855537" lvl="2" indent="-285179">
              <a:lnSpc>
                <a:spcPts val="2734"/>
              </a:lnSpc>
              <a:buFont typeface="Arial"/>
              <a:buChar char="⚬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Neglecting maintenance can lead to:</a:t>
            </a:r>
          </a:p>
          <a:p>
            <a:pPr marL="1283306" lvl="3" indent="-320826">
              <a:lnSpc>
                <a:spcPts val="2734"/>
              </a:lnSpc>
              <a:buFont typeface="Arial"/>
              <a:buChar char="￭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Mechanical failures</a:t>
            </a:r>
          </a:p>
          <a:p>
            <a:pPr marL="1283306" lvl="3" indent="-320826">
              <a:lnSpc>
                <a:spcPts val="2734"/>
              </a:lnSpc>
              <a:buFont typeface="Arial"/>
              <a:buChar char="￭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Risk of accidents</a:t>
            </a:r>
          </a:p>
          <a:p>
            <a:pPr marL="1283306" lvl="3" indent="-320826">
              <a:lnSpc>
                <a:spcPts val="2734"/>
              </a:lnSpc>
              <a:buFont typeface="Arial"/>
              <a:buChar char="￭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Compromise passenger safety</a:t>
            </a:r>
          </a:p>
          <a:p>
            <a:pPr marL="1283306" lvl="3" indent="-320826">
              <a:lnSpc>
                <a:spcPts val="2734"/>
              </a:lnSpc>
              <a:buFont typeface="Arial"/>
              <a:buChar char="￭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Decreased output quality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10357" y="6838502"/>
            <a:ext cx="8512431" cy="227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3000" lvl="1" indent="-181500">
              <a:lnSpc>
                <a:spcPts val="2320"/>
              </a:lnSpc>
              <a:buFont typeface="Arial"/>
              <a:buChar char="•"/>
            </a:pPr>
            <a:r>
              <a:rPr lang="en-US" sz="1681" spc="164" dirty="0">
                <a:solidFill>
                  <a:srgbClr val="231F20"/>
                </a:solidFill>
                <a:latin typeface="DM Sans Bold"/>
              </a:rPr>
              <a:t>Industrial</a:t>
            </a:r>
          </a:p>
          <a:p>
            <a:pPr marL="726000" lvl="2" indent="-242000">
              <a:lnSpc>
                <a:spcPts val="2320"/>
              </a:lnSpc>
              <a:buFont typeface="Arial"/>
              <a:buChar char="⚬"/>
            </a:pPr>
            <a:r>
              <a:rPr lang="en-US" sz="1681" spc="164" dirty="0">
                <a:solidFill>
                  <a:srgbClr val="231F20"/>
                </a:solidFill>
                <a:latin typeface="DM Sans"/>
              </a:rPr>
              <a:t>Extensively used in industries:</a:t>
            </a:r>
          </a:p>
          <a:p>
            <a:pPr marL="1089001" lvl="3" indent="-272250">
              <a:lnSpc>
                <a:spcPts val="2320"/>
              </a:lnSpc>
              <a:buFont typeface="Arial"/>
              <a:buChar char="￭"/>
            </a:pPr>
            <a:r>
              <a:rPr lang="en-US" sz="1681" spc="164" dirty="0">
                <a:solidFill>
                  <a:srgbClr val="231F20"/>
                </a:solidFill>
                <a:latin typeface="DM Sans"/>
              </a:rPr>
              <a:t>Optimize production processes</a:t>
            </a:r>
          </a:p>
          <a:p>
            <a:pPr marL="1089001" lvl="3" indent="-272250">
              <a:lnSpc>
                <a:spcPts val="2320"/>
              </a:lnSpc>
              <a:buFont typeface="Arial"/>
              <a:buChar char="￭"/>
            </a:pPr>
            <a:r>
              <a:rPr lang="en-US" sz="1681" spc="164" dirty="0">
                <a:solidFill>
                  <a:srgbClr val="231F20"/>
                </a:solidFill>
                <a:latin typeface="DM Sans"/>
              </a:rPr>
              <a:t>Maintain efficiency</a:t>
            </a:r>
          </a:p>
          <a:p>
            <a:pPr marL="726000" lvl="2" indent="-242000">
              <a:lnSpc>
                <a:spcPts val="2320"/>
              </a:lnSpc>
              <a:buFont typeface="Arial"/>
              <a:buChar char="⚬"/>
            </a:pPr>
            <a:r>
              <a:rPr lang="en-US" sz="1681" spc="164" dirty="0">
                <a:solidFill>
                  <a:srgbClr val="231F20"/>
                </a:solidFill>
                <a:latin typeface="DM Sans"/>
              </a:rPr>
              <a:t>Neglecting maintenance can lead to:</a:t>
            </a:r>
          </a:p>
          <a:p>
            <a:pPr marL="1089001" lvl="3" indent="-272250">
              <a:lnSpc>
                <a:spcPts val="2320"/>
              </a:lnSpc>
              <a:buFont typeface="Arial"/>
              <a:buChar char="￭"/>
            </a:pPr>
            <a:r>
              <a:rPr lang="en-US" sz="1681" spc="164" dirty="0">
                <a:solidFill>
                  <a:srgbClr val="231F20"/>
                </a:solidFill>
                <a:latin typeface="DM Sans"/>
              </a:rPr>
              <a:t>Decreased efficiency</a:t>
            </a:r>
          </a:p>
          <a:p>
            <a:pPr marL="1089001" lvl="3" indent="-272250">
              <a:lnSpc>
                <a:spcPts val="2320"/>
              </a:lnSpc>
              <a:buFont typeface="Arial"/>
              <a:buChar char="￭"/>
            </a:pPr>
            <a:r>
              <a:rPr lang="en-US" sz="1681" spc="164" dirty="0">
                <a:solidFill>
                  <a:srgbClr val="231F20"/>
                </a:solidFill>
                <a:latin typeface="DM Sans"/>
              </a:rPr>
              <a:t>Machine may experience breakdown</a:t>
            </a:r>
          </a:p>
          <a:p>
            <a:pPr marL="1089001" lvl="3" indent="-272250">
              <a:lnSpc>
                <a:spcPts val="2320"/>
              </a:lnSpc>
              <a:buFont typeface="Arial"/>
              <a:buChar char="￭"/>
            </a:pPr>
            <a:r>
              <a:rPr lang="en-US" sz="1681" spc="164" dirty="0">
                <a:solidFill>
                  <a:srgbClr val="231F20"/>
                </a:solidFill>
                <a:latin typeface="DM Sans"/>
              </a:rPr>
              <a:t>Decreased output quality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163000" y="3442596"/>
            <a:ext cx="4473739" cy="2875899"/>
          </a:xfrm>
          <a:custGeom>
            <a:avLst/>
            <a:gdLst/>
            <a:ahLst/>
            <a:cxnLst/>
            <a:rect l="l" t="t" r="r" b="b"/>
            <a:pathLst>
              <a:path w="4473739" h="2875899">
                <a:moveTo>
                  <a:pt x="0" y="0"/>
                </a:moveTo>
                <a:lnTo>
                  <a:pt x="4473739" y="0"/>
                </a:lnTo>
                <a:lnTo>
                  <a:pt x="4473739" y="2875899"/>
                </a:lnTo>
                <a:lnTo>
                  <a:pt x="0" y="2875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42" b="-2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410691" y="6572062"/>
            <a:ext cx="4473739" cy="2808103"/>
          </a:xfrm>
          <a:custGeom>
            <a:avLst/>
            <a:gdLst/>
            <a:ahLst/>
            <a:cxnLst/>
            <a:rect l="l" t="t" r="r" b="b"/>
            <a:pathLst>
              <a:path w="4473739" h="2808103">
                <a:moveTo>
                  <a:pt x="0" y="0"/>
                </a:moveTo>
                <a:lnTo>
                  <a:pt x="4473739" y="0"/>
                </a:lnTo>
                <a:lnTo>
                  <a:pt x="4473739" y="2808104"/>
                </a:lnTo>
                <a:lnTo>
                  <a:pt x="0" y="2808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94" r="-57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SCOPE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24667" y="3776831"/>
            <a:ext cx="8900334" cy="230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9821" lvl="1" indent="-159911">
              <a:lnSpc>
                <a:spcPts val="2044"/>
              </a:lnSpc>
              <a:buFont typeface="Arial"/>
              <a:buChar char="•"/>
            </a:pPr>
            <a:r>
              <a:rPr lang="en-US" sz="1481" spc="145">
                <a:solidFill>
                  <a:srgbClr val="231F20"/>
                </a:solidFill>
                <a:latin typeface="DM Sans Bold"/>
              </a:rPr>
              <a:t>Hospital:</a:t>
            </a:r>
          </a:p>
          <a:p>
            <a:pPr marL="639643" lvl="2" indent="-213214">
              <a:lnSpc>
                <a:spcPts val="2044"/>
              </a:lnSpc>
              <a:buFont typeface="Arial"/>
              <a:buChar char="⚬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Hospital equipment is critical for: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Patient care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Diagnostics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Treatment. </a:t>
            </a:r>
          </a:p>
          <a:p>
            <a:pPr marL="639643" lvl="2" indent="-213214">
              <a:lnSpc>
                <a:spcPts val="2044"/>
              </a:lnSpc>
              <a:buFont typeface="Arial"/>
              <a:buChar char="⚬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Neglecting maintenance can lead to: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Calibration errors.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Malfunction.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Inaccurate readings.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10357" y="6838502"/>
            <a:ext cx="8512431" cy="230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9821" lvl="1" indent="-159911">
              <a:lnSpc>
                <a:spcPts val="2044"/>
              </a:lnSpc>
              <a:buFont typeface="Arial"/>
              <a:buChar char="•"/>
            </a:pPr>
            <a:r>
              <a:rPr lang="en-US" sz="1481" spc="145">
                <a:solidFill>
                  <a:srgbClr val="231F20"/>
                </a:solidFill>
                <a:latin typeface="DM Sans Bold"/>
              </a:rPr>
              <a:t>Networking fields for maintaining servers in warehouses:</a:t>
            </a:r>
          </a:p>
          <a:p>
            <a:pPr marL="639643" lvl="2" indent="-213214">
              <a:lnSpc>
                <a:spcPts val="2044"/>
              </a:lnSpc>
              <a:buFont typeface="Arial"/>
              <a:buChar char="⚬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Backbone of IT infrastructure supporting: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Data storage.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Processing.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Network operation.</a:t>
            </a:r>
          </a:p>
          <a:p>
            <a:pPr marL="639643" lvl="2" indent="-213214">
              <a:lnSpc>
                <a:spcPts val="2044"/>
              </a:lnSpc>
              <a:buFont typeface="Arial"/>
              <a:buChar char="⚬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Neglecting maintenance can lead to: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Decreased performance.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System crashes.</a:t>
            </a:r>
          </a:p>
          <a:p>
            <a:pPr marL="959464" lvl="3" indent="-239866">
              <a:lnSpc>
                <a:spcPts val="2044"/>
              </a:lnSpc>
              <a:buFont typeface="Arial"/>
              <a:buChar char="￭"/>
            </a:pPr>
            <a:r>
              <a:rPr lang="en-US" sz="1481" spc="145">
                <a:solidFill>
                  <a:srgbClr val="231F20"/>
                </a:solidFill>
                <a:latin typeface="DM Sans"/>
              </a:rPr>
              <a:t>Potential security breaches.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639405" y="5459386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44190" y="6614984"/>
            <a:ext cx="2310501" cy="158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</a:rPr>
              <a:t>Project problem view, proposal preparation and defense. </a:t>
            </a:r>
          </a:p>
          <a:p>
            <a:pPr algn="ctr">
              <a:lnSpc>
                <a:spcPts val="2545"/>
              </a:lnSpc>
            </a:pPr>
            <a:endParaRPr lang="en-US" sz="1844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44190" y="5694904"/>
            <a:ext cx="2310501" cy="7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JUN – JUL 2023</a:t>
            </a:r>
          </a:p>
        </p:txBody>
      </p:sp>
      <p:sp>
        <p:nvSpPr>
          <p:cNvPr id="7" name="Freeform 7"/>
          <p:cNvSpPr/>
          <p:nvPr/>
        </p:nvSpPr>
        <p:spPr>
          <a:xfrm>
            <a:off x="2380058" y="2902219"/>
            <a:ext cx="1438764" cy="2185968"/>
          </a:xfrm>
          <a:custGeom>
            <a:avLst/>
            <a:gdLst/>
            <a:ahLst/>
            <a:cxnLst/>
            <a:rect l="l" t="t" r="r" b="b"/>
            <a:pathLst>
              <a:path w="1438764" h="2185968">
                <a:moveTo>
                  <a:pt x="0" y="0"/>
                </a:moveTo>
                <a:lnTo>
                  <a:pt x="1438764" y="0"/>
                </a:lnTo>
                <a:lnTo>
                  <a:pt x="1438764" y="2185967"/>
                </a:lnTo>
                <a:lnTo>
                  <a:pt x="0" y="2185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921654" y="5258068"/>
            <a:ext cx="355572" cy="35557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80058" y="3204134"/>
            <a:ext cx="1438764" cy="79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7"/>
              </a:lnSpc>
            </a:pPr>
            <a:r>
              <a:rPr lang="en-US" sz="4700" spc="46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4856988" y="2902219"/>
            <a:ext cx="1438764" cy="2185968"/>
          </a:xfrm>
          <a:custGeom>
            <a:avLst/>
            <a:gdLst/>
            <a:ahLst/>
            <a:cxnLst/>
            <a:rect l="l" t="t" r="r" b="b"/>
            <a:pathLst>
              <a:path w="1438764" h="2185968">
                <a:moveTo>
                  <a:pt x="0" y="0"/>
                </a:moveTo>
                <a:lnTo>
                  <a:pt x="1438764" y="0"/>
                </a:lnTo>
                <a:lnTo>
                  <a:pt x="1438764" y="2185967"/>
                </a:lnTo>
                <a:lnTo>
                  <a:pt x="0" y="2185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398584" y="5258068"/>
            <a:ext cx="355572" cy="3555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56988" y="3204134"/>
            <a:ext cx="1438764" cy="79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7"/>
              </a:lnSpc>
            </a:pPr>
            <a:r>
              <a:rPr lang="en-US" sz="4700" spc="460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7333918" y="2902219"/>
            <a:ext cx="1438764" cy="2185968"/>
          </a:xfrm>
          <a:custGeom>
            <a:avLst/>
            <a:gdLst/>
            <a:ahLst/>
            <a:cxnLst/>
            <a:rect l="l" t="t" r="r" b="b"/>
            <a:pathLst>
              <a:path w="1438764" h="2185968">
                <a:moveTo>
                  <a:pt x="0" y="0"/>
                </a:moveTo>
                <a:lnTo>
                  <a:pt x="1438764" y="0"/>
                </a:lnTo>
                <a:lnTo>
                  <a:pt x="1438764" y="2185967"/>
                </a:lnTo>
                <a:lnTo>
                  <a:pt x="0" y="2185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7875514" y="5258068"/>
            <a:ext cx="355572" cy="35557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333918" y="3204134"/>
            <a:ext cx="1438764" cy="79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7"/>
              </a:lnSpc>
            </a:pPr>
            <a:r>
              <a:rPr lang="en-US" sz="4700" spc="460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724388" y="2902219"/>
            <a:ext cx="1438764" cy="2185968"/>
          </a:xfrm>
          <a:custGeom>
            <a:avLst/>
            <a:gdLst/>
            <a:ahLst/>
            <a:cxnLst/>
            <a:rect l="l" t="t" r="r" b="b"/>
            <a:pathLst>
              <a:path w="1438764" h="2185968">
                <a:moveTo>
                  <a:pt x="0" y="0"/>
                </a:moveTo>
                <a:lnTo>
                  <a:pt x="1438765" y="0"/>
                </a:lnTo>
                <a:lnTo>
                  <a:pt x="1438765" y="2185967"/>
                </a:lnTo>
                <a:lnTo>
                  <a:pt x="0" y="2185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0265984" y="5258068"/>
            <a:ext cx="355572" cy="35557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724388" y="3204134"/>
            <a:ext cx="1438764" cy="79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7"/>
              </a:lnSpc>
            </a:pPr>
            <a:r>
              <a:rPr lang="en-US" sz="4700" spc="460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201318" y="2902219"/>
            <a:ext cx="1438764" cy="2185968"/>
          </a:xfrm>
          <a:custGeom>
            <a:avLst/>
            <a:gdLst/>
            <a:ahLst/>
            <a:cxnLst/>
            <a:rect l="l" t="t" r="r" b="b"/>
            <a:pathLst>
              <a:path w="1438764" h="2185968">
                <a:moveTo>
                  <a:pt x="0" y="0"/>
                </a:moveTo>
                <a:lnTo>
                  <a:pt x="1438764" y="0"/>
                </a:lnTo>
                <a:lnTo>
                  <a:pt x="1438764" y="2185967"/>
                </a:lnTo>
                <a:lnTo>
                  <a:pt x="0" y="2185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2742914" y="5258068"/>
            <a:ext cx="355572" cy="35557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201318" y="3204134"/>
            <a:ext cx="1438764" cy="79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7"/>
              </a:lnSpc>
            </a:pPr>
            <a:r>
              <a:rPr lang="en-US" sz="4700" spc="460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id="33" name="Freeform 33"/>
          <p:cNvSpPr/>
          <p:nvPr/>
        </p:nvSpPr>
        <p:spPr>
          <a:xfrm>
            <a:off x="14678248" y="2902219"/>
            <a:ext cx="1438764" cy="2185968"/>
          </a:xfrm>
          <a:custGeom>
            <a:avLst/>
            <a:gdLst/>
            <a:ahLst/>
            <a:cxnLst/>
            <a:rect l="l" t="t" r="r" b="b"/>
            <a:pathLst>
              <a:path w="1438764" h="2185968">
                <a:moveTo>
                  <a:pt x="0" y="0"/>
                </a:moveTo>
                <a:lnTo>
                  <a:pt x="1438764" y="0"/>
                </a:lnTo>
                <a:lnTo>
                  <a:pt x="1438764" y="2185967"/>
                </a:lnTo>
                <a:lnTo>
                  <a:pt x="0" y="2185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5219844" y="5258068"/>
            <a:ext cx="355572" cy="35557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4678248" y="3204134"/>
            <a:ext cx="1438764" cy="79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7"/>
              </a:lnSpc>
            </a:pPr>
            <a:r>
              <a:rPr lang="en-US" sz="4700" spc="460">
                <a:solidFill>
                  <a:srgbClr val="FFFBFB"/>
                </a:solidFill>
                <a:latin typeface="DM Sans Bold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421119" y="6614984"/>
            <a:ext cx="2310501" cy="222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</a:rPr>
              <a:t>Literature Review, learning required concepts and installation of required tools.</a:t>
            </a:r>
          </a:p>
          <a:p>
            <a:pPr algn="ctr">
              <a:lnSpc>
                <a:spcPts val="2545"/>
              </a:lnSpc>
            </a:pPr>
            <a:endParaRPr lang="en-US" sz="1844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421119" y="5694904"/>
            <a:ext cx="2310501" cy="7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AUG - SEP 2023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893546" y="6614984"/>
            <a:ext cx="2310501" cy="190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</a:rPr>
              <a:t>Performing pre-processing, feature engineering etc. on the dataset.</a:t>
            </a:r>
          </a:p>
          <a:p>
            <a:pPr algn="ctr">
              <a:lnSpc>
                <a:spcPts val="2545"/>
              </a:lnSpc>
            </a:pPr>
            <a:endParaRPr lang="en-US" sz="1844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6893546" y="5694904"/>
            <a:ext cx="2310501" cy="7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OCT - NOV 2023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288520" y="6614984"/>
            <a:ext cx="2310501" cy="28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</a:rPr>
              <a:t>Implementation and training of Machine / Deep Learning model used to predict remaining useful life and maintenance time.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288520" y="5694904"/>
            <a:ext cx="2310501" cy="7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DEC - JAN 2024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765450" y="6614984"/>
            <a:ext cx="2310501" cy="254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</a:rPr>
              <a:t>Create front end for operator to check the statistics and when the maintenance is required</a:t>
            </a:r>
          </a:p>
          <a:p>
            <a:pPr algn="ctr">
              <a:lnSpc>
                <a:spcPts val="2545"/>
              </a:lnSpc>
            </a:pPr>
            <a:endParaRPr lang="en-US" sz="1844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765450" y="5694904"/>
            <a:ext cx="2310501" cy="7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FEB – MAR 2024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237876" y="6614984"/>
            <a:ext cx="2310501" cy="190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 dirty="0">
                <a:solidFill>
                  <a:srgbClr val="231F20"/>
                </a:solidFill>
                <a:latin typeface="DM Sans"/>
              </a:rPr>
              <a:t>Final Research Document, Submission of Project, and Final Defense</a:t>
            </a:r>
          </a:p>
          <a:p>
            <a:pPr algn="ctr">
              <a:lnSpc>
                <a:spcPts val="2545"/>
              </a:lnSpc>
            </a:pPr>
            <a:endParaRPr lang="en-US" sz="1844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4242380" y="5694904"/>
            <a:ext cx="2310501" cy="77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APR - MAY 2024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39676" y="650856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TIMELINE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52400" y="3086100"/>
            <a:ext cx="4473739" cy="853739"/>
            <a:chOff x="0" y="-32263"/>
            <a:chExt cx="1178269" cy="2248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2263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Web Application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2401" y="3978162"/>
            <a:ext cx="6553199" cy="6110288"/>
            <a:chOff x="0" y="0"/>
            <a:chExt cx="1744696" cy="5422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FRONT END</a:t>
            </a:r>
          </a:p>
        </p:txBody>
      </p:sp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A898DD9C-B707-BE06-B0D4-F5452BA57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11" y="3950154"/>
            <a:ext cx="11487611" cy="6138296"/>
          </a:xfrm>
          <a:prstGeom prst="rect">
            <a:avLst/>
          </a:prstGeom>
        </p:spPr>
      </p:pic>
      <p:sp>
        <p:nvSpPr>
          <p:cNvPr id="40" name="Freeform 10">
            <a:extLst>
              <a:ext uri="{FF2B5EF4-FFF2-40B4-BE49-F238E27FC236}">
                <a16:creationId xmlns:a16="http://schemas.microsoft.com/office/drawing/2014/main" id="{253B3F6D-1810-5A09-9A09-22229B5E16CB}"/>
              </a:ext>
            </a:extLst>
          </p:cNvPr>
          <p:cNvSpPr/>
          <p:nvPr/>
        </p:nvSpPr>
        <p:spPr>
          <a:xfrm>
            <a:off x="6742511" y="3220627"/>
            <a:ext cx="4473739" cy="636748"/>
          </a:xfrm>
          <a:custGeom>
            <a:avLst/>
            <a:gdLst/>
            <a:ahLst/>
            <a:cxnLst/>
            <a:rect l="l" t="t" r="r" b="b"/>
            <a:pathLst>
              <a:path w="1178269" h="167703">
                <a:moveTo>
                  <a:pt x="0" y="0"/>
                </a:moveTo>
                <a:lnTo>
                  <a:pt x="1178269" y="0"/>
                </a:lnTo>
                <a:lnTo>
                  <a:pt x="1178269" y="167703"/>
                </a:lnTo>
                <a:lnTo>
                  <a:pt x="0" y="167703"/>
                </a:ln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01E5CA-DCAC-0D39-ADA1-3CC778CB1B74}"/>
              </a:ext>
            </a:extLst>
          </p:cNvPr>
          <p:cNvSpPr txBox="1"/>
          <p:nvPr/>
        </p:nvSpPr>
        <p:spPr>
          <a:xfrm>
            <a:off x="6858001" y="3390833"/>
            <a:ext cx="4267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29" dirty="0">
                <a:solidFill>
                  <a:srgbClr val="FFFFFF"/>
                </a:solidFill>
                <a:latin typeface="DM Sans Italics"/>
              </a:rPr>
              <a:t>Home page </a:t>
            </a:r>
            <a:endParaRPr lang="en-US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1D41D7-9EC5-022B-3EBF-03611E759694}"/>
              </a:ext>
            </a:extLst>
          </p:cNvPr>
          <p:cNvSpPr txBox="1"/>
          <p:nvPr/>
        </p:nvSpPr>
        <p:spPr>
          <a:xfrm>
            <a:off x="152400" y="4234972"/>
            <a:ext cx="6324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DM Sans" panose="020B0604020202020204" charset="0"/>
              </a:rPr>
              <a:t>Front end for Our final year project is built using Angular, offering a modern and responsive user interface. Leveraging </a:t>
            </a:r>
            <a:r>
              <a:rPr lang="en-US" sz="2400" dirty="0" err="1">
                <a:latin typeface="DM Sans" panose="020B0604020202020204" charset="0"/>
              </a:rPr>
              <a:t>Angular's</a:t>
            </a:r>
            <a:r>
              <a:rPr lang="en-US" sz="2400" dirty="0">
                <a:latin typeface="DM Sans" panose="020B0604020202020204" charset="0"/>
              </a:rPr>
              <a:t> robust features, our website provides seamless navigation, dynamic content delivery, and interactive user experiences, making it a valuable addition to the digital landscape.</a:t>
            </a:r>
          </a:p>
        </p:txBody>
      </p:sp>
    </p:spTree>
    <p:extLst>
      <p:ext uri="{BB962C8B-B14F-4D97-AF65-F5344CB8AC3E}">
        <p14:creationId xmlns:p14="http://schemas.microsoft.com/office/powerpoint/2010/main" val="285784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-76199" y="2977866"/>
            <a:ext cx="4473739" cy="8537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US" sz="2981" spc="29" dirty="0">
                <a:solidFill>
                  <a:srgbClr val="FFFFFF"/>
                </a:solidFill>
                <a:latin typeface="DM Sans Italics"/>
              </a:rPr>
              <a:t>We Application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401" y="3763515"/>
            <a:ext cx="6553199" cy="63249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FRONT END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AB6AD61-B3E8-31F0-1C6E-17EE2B2A0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78" y="3126059"/>
            <a:ext cx="14071321" cy="7088428"/>
          </a:xfrm>
          <a:prstGeom prst="rect">
            <a:avLst/>
          </a:prstGeom>
        </p:spPr>
      </p:pic>
      <p:grpSp>
        <p:nvGrpSpPr>
          <p:cNvPr id="16" name="Group 9">
            <a:extLst>
              <a:ext uri="{FF2B5EF4-FFF2-40B4-BE49-F238E27FC236}">
                <a16:creationId xmlns:a16="http://schemas.microsoft.com/office/drawing/2014/main" id="{03A0FDC5-BAD5-032E-F603-55A13549A408}"/>
              </a:ext>
            </a:extLst>
          </p:cNvPr>
          <p:cNvGrpSpPr/>
          <p:nvPr/>
        </p:nvGrpSpPr>
        <p:grpSpPr>
          <a:xfrm>
            <a:off x="118181" y="3009898"/>
            <a:ext cx="3816581" cy="1056109"/>
            <a:chOff x="-3543" y="-50683"/>
            <a:chExt cx="1181812" cy="224853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33CF9FC-4ACD-BD67-81F5-E8B08A507688}"/>
                </a:ext>
              </a:extLst>
            </p:cNvPr>
            <p:cNvSpPr/>
            <p:nvPr/>
          </p:nvSpPr>
          <p:spPr>
            <a:xfrm>
              <a:off x="-3543" y="-14375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C9A0D2FB-87F4-F5EA-20FB-1A38DC9164DA}"/>
                </a:ext>
              </a:extLst>
            </p:cNvPr>
            <p:cNvSpPr txBox="1"/>
            <p:nvPr/>
          </p:nvSpPr>
          <p:spPr>
            <a:xfrm>
              <a:off x="0" y="-50683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Registration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39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12705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6773" y="6558496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Muhammad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Nauman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0046" y="7488242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Supervisor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99992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68382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555669" y="3655690"/>
            <a:ext cx="2706695" cy="2696122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23249" y="4821179"/>
            <a:ext cx="3145217" cy="3434885"/>
            <a:chOff x="0" y="0"/>
            <a:chExt cx="862412" cy="941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001112" y="6558496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M. Hassan Khan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44810" y="7488242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01-132202-022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710537" y="3655690"/>
            <a:ext cx="2706695" cy="2696122"/>
            <a:chOff x="0" y="0"/>
            <a:chExt cx="6502400" cy="6477000"/>
          </a:xfrm>
        </p:grpSpPr>
        <p:sp>
          <p:nvSpPr>
            <p:cNvPr id="26" name="Freeform 2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3447137" y="4821179"/>
            <a:ext cx="3145217" cy="3434885"/>
            <a:chOff x="0" y="0"/>
            <a:chExt cx="862412" cy="941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836724" y="7488242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01-132202-035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9831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M. Zain-ul-Abeedin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948622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M. Junaid Maqsood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02187" y="7488242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01-132202-015</a:t>
            </a:r>
          </a:p>
        </p:txBody>
      </p: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3634425" y="3655690"/>
            <a:ext cx="2706695" cy="2696122"/>
            <a:chOff x="0" y="0"/>
            <a:chExt cx="6502400" cy="6477000"/>
          </a:xfrm>
        </p:grpSpPr>
        <p:sp>
          <p:nvSpPr>
            <p:cNvPr id="40" name="Freeform 4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-76199" y="2977866"/>
            <a:ext cx="4473739" cy="8537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US" sz="2981" spc="29" dirty="0">
                <a:solidFill>
                  <a:srgbClr val="FFFFFF"/>
                </a:solidFill>
                <a:latin typeface="DM Sans Italics"/>
              </a:rPr>
              <a:t>We Application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401" y="3763515"/>
            <a:ext cx="6553199" cy="63249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FRONT END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338" y="4022484"/>
            <a:ext cx="6416862" cy="33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>
              <a:lnSpc>
                <a:spcPts val="2734"/>
              </a:lnSpc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.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03A0FDC5-BAD5-032E-F603-55A13549A408}"/>
              </a:ext>
            </a:extLst>
          </p:cNvPr>
          <p:cNvGrpSpPr/>
          <p:nvPr/>
        </p:nvGrpSpPr>
        <p:grpSpPr>
          <a:xfrm>
            <a:off x="93014" y="2996027"/>
            <a:ext cx="3637584" cy="1004474"/>
            <a:chOff x="-40139" y="-62353"/>
            <a:chExt cx="1197824" cy="224853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33CF9FC-4ACD-BD67-81F5-E8B08A507688}"/>
                </a:ext>
              </a:extLst>
            </p:cNvPr>
            <p:cNvSpPr/>
            <p:nvPr/>
          </p:nvSpPr>
          <p:spPr>
            <a:xfrm>
              <a:off x="-40139" y="-29531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C9A0D2FB-87F4-F5EA-20FB-1A38DC9164DA}"/>
                </a:ext>
              </a:extLst>
            </p:cNvPr>
            <p:cNvSpPr txBox="1"/>
            <p:nvPr/>
          </p:nvSpPr>
          <p:spPr>
            <a:xfrm>
              <a:off x="-20584" y="-62353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Login page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BA3121-0525-901E-C655-B0538DBA0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08" y="3032872"/>
            <a:ext cx="14513399" cy="727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5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227473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020689" y="2227266"/>
            <a:ext cx="4752445" cy="853739"/>
            <a:chOff x="-73404" y="-39072"/>
            <a:chExt cx="1251673" cy="2248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73404" y="-39072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Italics"/>
                </a:rPr>
                <a:t>Mobile Application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690978" y="546127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FRONT END</a:t>
            </a:r>
          </a:p>
        </p:txBody>
      </p:sp>
      <p:pic>
        <p:nvPicPr>
          <p:cNvPr id="26" name="Picture 25" descr="A screenshot of a phone&#10;&#10;Description automatically generated">
            <a:extLst>
              <a:ext uri="{FF2B5EF4-FFF2-40B4-BE49-F238E27FC236}">
                <a16:creationId xmlns:a16="http://schemas.microsoft.com/office/drawing/2014/main" id="{A6F3CF03-D67F-B274-5A53-FF3E772059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2929" b="1127"/>
          <a:stretch/>
        </p:blipFill>
        <p:spPr>
          <a:xfrm>
            <a:off x="12573000" y="4016039"/>
            <a:ext cx="5334000" cy="5677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Picture 27" descr="A screenshot of a login page&#10;&#10;Description automatically generated">
            <a:extLst>
              <a:ext uri="{FF2B5EF4-FFF2-40B4-BE49-F238E27FC236}">
                <a16:creationId xmlns:a16="http://schemas.microsoft.com/office/drawing/2014/main" id="{FAB21FFF-55F2-4CCC-A92D-8FCC2733E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" t="3188" r="884" b="4289"/>
          <a:stretch/>
        </p:blipFill>
        <p:spPr>
          <a:xfrm>
            <a:off x="6641172" y="4038141"/>
            <a:ext cx="5467113" cy="56549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Picture 31" descr="A screenshot of a login form&#10;&#10;Description automatically generated">
            <a:extLst>
              <a:ext uri="{FF2B5EF4-FFF2-40B4-BE49-F238E27FC236}">
                <a16:creationId xmlns:a16="http://schemas.microsoft.com/office/drawing/2014/main" id="{6172396A-2357-AE31-BE83-F3819F7A5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2" y="3854264"/>
            <a:ext cx="6229350" cy="58388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74773-A488-0082-B7AB-8A38519800CD}"/>
              </a:ext>
            </a:extLst>
          </p:cNvPr>
          <p:cNvSpPr txBox="1"/>
          <p:nvPr/>
        </p:nvSpPr>
        <p:spPr>
          <a:xfrm>
            <a:off x="1676400" y="329203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0000"/>
                </a:highlight>
                <a:latin typeface="Oswald" pitchFamily="2" charset="0"/>
              </a:rPr>
              <a:t>====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Oswald" pitchFamily="2" charset="0"/>
              </a:rPr>
              <a:t>Registration Page</a:t>
            </a:r>
            <a:r>
              <a:rPr lang="en-US" sz="2400" dirty="0">
                <a:highlight>
                  <a:srgbClr val="000000"/>
                </a:highlight>
                <a:latin typeface="Oswald" pitchFamily="2" charset="0"/>
              </a:rPr>
              <a:t>----------</a:t>
            </a:r>
            <a:endParaRPr lang="en-US" sz="2000" dirty="0">
              <a:highlight>
                <a:srgbClr val="000000"/>
              </a:highlight>
              <a:latin typeface="Oswa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60293-36CB-BAFC-2487-7DE3EAFDABAA}"/>
              </a:ext>
            </a:extLst>
          </p:cNvPr>
          <p:cNvSpPr txBox="1"/>
          <p:nvPr/>
        </p:nvSpPr>
        <p:spPr>
          <a:xfrm>
            <a:off x="6560584" y="3317690"/>
            <a:ext cx="494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000000"/>
                </a:highlight>
                <a:latin typeface="Oswald" pitchFamily="2" charset="0"/>
              </a:rPr>
              <a:t>----------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Oswald" pitchFamily="2" charset="0"/>
              </a:rPr>
              <a:t>Login Page</a:t>
            </a:r>
            <a:r>
              <a:rPr lang="en-US" sz="2400" dirty="0">
                <a:highlight>
                  <a:srgbClr val="000000"/>
                </a:highlight>
                <a:latin typeface="Oswald" pitchFamily="2" charset="0"/>
              </a:rPr>
              <a:t>-==---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Oswald" pitchFamily="2" charset="0"/>
              </a:rPr>
              <a:t> </a:t>
            </a:r>
            <a:endParaRPr lang="en-US" sz="1200" dirty="0">
              <a:solidFill>
                <a:schemeClr val="bg1"/>
              </a:solidFill>
              <a:highlight>
                <a:srgbClr val="000000"/>
              </a:highlight>
              <a:latin typeface="Oswa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7DC49-CCF8-4818-6823-AD3C5AF5D23D}"/>
              </a:ext>
            </a:extLst>
          </p:cNvPr>
          <p:cNvSpPr txBox="1"/>
          <p:nvPr/>
        </p:nvSpPr>
        <p:spPr>
          <a:xfrm>
            <a:off x="11773138" y="2348194"/>
            <a:ext cx="63817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DM Sans" panose="020B0604020202020204" charset="0"/>
              </a:rPr>
              <a:t>Mobile App developed using Flutter and Dart Language.  App based on multiple pages with Registration ,login and etc. pages. A side bar with multiple options and features for the real time updates.</a:t>
            </a:r>
          </a:p>
          <a:p>
            <a:pPr algn="just"/>
            <a:endParaRPr lang="en-US" sz="2000" dirty="0">
              <a:latin typeface="DM Sans" panose="020B0604020202020204" charset="0"/>
            </a:endParaRPr>
          </a:p>
          <a:p>
            <a:pPr algn="just"/>
            <a:endParaRPr lang="en-US" sz="2000" dirty="0">
              <a:latin typeface="DM Sans" panose="020B0604020202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45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3549362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YOU!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0" y="6727284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82227" y="3364587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04813" y="1169088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REFERERENCS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4813" y="3086100"/>
            <a:ext cx="16054487" cy="6192761"/>
            <a:chOff x="0" y="0"/>
            <a:chExt cx="4228342" cy="16310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28342" cy="1631015"/>
            </a:xfrm>
            <a:custGeom>
              <a:avLst/>
              <a:gdLst/>
              <a:ahLst/>
              <a:cxnLst/>
              <a:rect l="l" t="t" r="r" b="b"/>
              <a:pathLst>
                <a:path w="4228342" h="1631015">
                  <a:moveTo>
                    <a:pt x="0" y="0"/>
                  </a:moveTo>
                  <a:lnTo>
                    <a:pt x="4228342" y="0"/>
                  </a:lnTo>
                  <a:lnTo>
                    <a:pt x="4228342" y="1631015"/>
                  </a:lnTo>
                  <a:lnTo>
                    <a:pt x="0" y="163101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228342" cy="1650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94293" y="3277422"/>
            <a:ext cx="14804729" cy="400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901" lvl="1" indent="-267451" algn="just">
              <a:lnSpc>
                <a:spcPts val="3468"/>
              </a:lnSpc>
              <a:buFont typeface="Arial"/>
              <a:buChar char="•"/>
            </a:pPr>
            <a:r>
              <a:rPr lang="en-US" sz="2000" i="1" dirty="0" err="1">
                <a:latin typeface="DM Sans" panose="020B0604020202020204" charset="0"/>
              </a:rPr>
              <a:t>Koosha</a:t>
            </a:r>
            <a:r>
              <a:rPr lang="en-US" sz="2000" i="1" dirty="0">
                <a:latin typeface="DM Sans" panose="020B0604020202020204" charset="0"/>
              </a:rPr>
              <a:t> </a:t>
            </a:r>
            <a:r>
              <a:rPr lang="en-US" sz="2000" i="1" dirty="0" err="1">
                <a:latin typeface="DM Sans" panose="020B0604020202020204" charset="0"/>
              </a:rPr>
              <a:t>Sharifani</a:t>
            </a:r>
            <a:r>
              <a:rPr lang="en-US" sz="2000" i="1" dirty="0">
                <a:latin typeface="DM Sans" panose="020B0604020202020204" charset="0"/>
              </a:rPr>
              <a:t>, </a:t>
            </a:r>
            <a:r>
              <a:rPr lang="en-US" sz="2000" i="1" dirty="0" err="1">
                <a:latin typeface="DM Sans" panose="020B0604020202020204" charset="0"/>
              </a:rPr>
              <a:t>Mahyar</a:t>
            </a:r>
            <a:r>
              <a:rPr lang="en-US" sz="2000" i="1" dirty="0">
                <a:latin typeface="DM Sans" panose="020B0604020202020204" charset="0"/>
              </a:rPr>
              <a:t> </a:t>
            </a:r>
            <a:r>
              <a:rPr lang="en-US" sz="2000" i="1" dirty="0" err="1">
                <a:latin typeface="DM Sans" panose="020B0604020202020204" charset="0"/>
              </a:rPr>
              <a:t>Amini</a:t>
            </a:r>
            <a:r>
              <a:rPr lang="en-US" sz="2000" i="1" dirty="0">
                <a:latin typeface="DM Sans" panose="020B0604020202020204" charset="0"/>
              </a:rPr>
              <a:t>. Machine Learning and Deep Learning: A Review of Methods and Applications.</a:t>
            </a:r>
          </a:p>
          <a:p>
            <a:pPr marL="534901" lvl="1" indent="-267451" algn="just">
              <a:lnSpc>
                <a:spcPts val="3468"/>
              </a:lnSpc>
              <a:buFont typeface="Arial"/>
              <a:buChar char="•"/>
            </a:pPr>
            <a:r>
              <a:rPr lang="en-US" sz="2000" i="1" dirty="0">
                <a:latin typeface="DM Sans" panose="020B0604020202020204" charset="0"/>
              </a:rPr>
              <a:t>Kwok Tai Chui , Brij B. Gupta , and Pandian Vasant. A Genetic Algorithm Optimized RNN-LSTM Model for</a:t>
            </a:r>
            <a:br>
              <a:rPr lang="en-US" sz="2000" i="1" dirty="0">
                <a:latin typeface="DM Sans" panose="020B0604020202020204" charset="0"/>
              </a:rPr>
            </a:br>
            <a:r>
              <a:rPr lang="en-US" sz="2000" i="1" dirty="0">
                <a:latin typeface="DM Sans" panose="020B0604020202020204" charset="0"/>
              </a:rPr>
              <a:t>Remaining Useful Life Prediction of Turbofan Engine.</a:t>
            </a:r>
          </a:p>
          <a:p>
            <a:pPr marL="534901" lvl="1" indent="-267451" algn="just">
              <a:lnSpc>
                <a:spcPts val="3468"/>
              </a:lnSpc>
              <a:buFont typeface="Arial"/>
              <a:buChar char="•"/>
            </a:pPr>
            <a:r>
              <a:rPr lang="en-US" sz="2000" i="1" dirty="0">
                <a:latin typeface="DM Sans" panose="020B0604020202020204" charset="0"/>
              </a:rPr>
              <a:t>Xiang Li, Qian Ding, Jian-</a:t>
            </a:r>
            <a:r>
              <a:rPr lang="en-US" sz="2000" i="1" dirty="0" err="1">
                <a:latin typeface="DM Sans" panose="020B0604020202020204" charset="0"/>
              </a:rPr>
              <a:t>Qiao</a:t>
            </a:r>
            <a:r>
              <a:rPr lang="en-US" sz="2000" i="1" dirty="0">
                <a:latin typeface="DM Sans" panose="020B0604020202020204" charset="0"/>
              </a:rPr>
              <a:t> Sun. Remaining Useful Life Estimation in Prognostics using Deep Convolution Neural Networks.</a:t>
            </a:r>
          </a:p>
          <a:p>
            <a:pPr marL="534901" lvl="1" indent="-267451" algn="just">
              <a:lnSpc>
                <a:spcPts val="3468"/>
              </a:lnSpc>
              <a:buFont typeface="Arial"/>
              <a:buChar char="•"/>
            </a:pPr>
            <a:r>
              <a:rPr lang="en-US" sz="2000" i="1" dirty="0">
                <a:latin typeface="DM Sans" panose="020B0604020202020204" charset="0"/>
              </a:rPr>
              <a:t>André </a:t>
            </a:r>
            <a:r>
              <a:rPr lang="en-US" sz="2000" i="1" dirty="0" err="1">
                <a:latin typeface="DM Sans" panose="020B0604020202020204" charset="0"/>
              </a:rPr>
              <a:t>Listou</a:t>
            </a:r>
            <a:r>
              <a:rPr lang="en-US" sz="2000" i="1" dirty="0">
                <a:latin typeface="DM Sans" panose="020B0604020202020204" charset="0"/>
              </a:rPr>
              <a:t> </a:t>
            </a:r>
            <a:r>
              <a:rPr lang="en-US" sz="2000" i="1" dirty="0" err="1">
                <a:latin typeface="DM Sans" panose="020B0604020202020204" charset="0"/>
              </a:rPr>
              <a:t>Ellefsen</a:t>
            </a:r>
            <a:r>
              <a:rPr lang="en-US" sz="2000" i="1" dirty="0">
                <a:latin typeface="DM Sans" panose="020B0604020202020204" charset="0"/>
              </a:rPr>
              <a:t>, Emil </a:t>
            </a:r>
            <a:r>
              <a:rPr lang="en-US" sz="2000" i="1" dirty="0" err="1">
                <a:latin typeface="DM Sans" panose="020B0604020202020204" charset="0"/>
              </a:rPr>
              <a:t>Bjørlykhaug</a:t>
            </a:r>
            <a:r>
              <a:rPr lang="en-US" sz="2000" i="1" dirty="0">
                <a:latin typeface="DM Sans" panose="020B0604020202020204" charset="0"/>
              </a:rPr>
              <a:t>, Sergey Ushakov. Remaining useful life predictions for turbofan engine degradation using semi-supervised deep architecture.</a:t>
            </a:r>
          </a:p>
          <a:p>
            <a:pPr marL="534901" lvl="1" indent="-267451" algn="just">
              <a:lnSpc>
                <a:spcPts val="3468"/>
              </a:lnSpc>
              <a:buFont typeface="Arial"/>
              <a:buChar char="•"/>
            </a:pPr>
            <a:r>
              <a:rPr lang="en-US" sz="2000" i="1" dirty="0">
                <a:latin typeface="DM Sans" panose="020B0604020202020204" charset="0"/>
              </a:rPr>
              <a:t>Shuai Zheng. Long Short-Term Memory Network for Remaining Useful Life Estimation.</a:t>
            </a:r>
            <a:endParaRPr lang="en-US" sz="2000" i="1" dirty="0">
              <a:solidFill>
                <a:srgbClr val="000000"/>
              </a:solidFill>
              <a:latin typeface="DM Sans" panose="020B0604020202020204" charset="0"/>
            </a:endParaRPr>
          </a:p>
          <a:p>
            <a:pPr marL="534901" lvl="1" indent="-267451" algn="just">
              <a:lnSpc>
                <a:spcPts val="3468"/>
              </a:lnSpc>
              <a:buFont typeface="Arial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DM Sans" panose="020B0604020202020204" charset="0"/>
              </a:rPr>
              <a:t>https://www.mathworks.com/videos/series/predictive-maintenance-tech-talk-series.html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983546" y="3025868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b="1">
                <a:latin typeface="Oswald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b="1">
                <a:latin typeface="Oswald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05379" y="346456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dirty="0">
                <a:solidFill>
                  <a:srgbClr val="363636"/>
                </a:solidFill>
                <a:latin typeface="Oswald" pitchFamily="2" charset="0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05379" y="426168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dirty="0">
                <a:solidFill>
                  <a:srgbClr val="363636"/>
                </a:solidFill>
                <a:latin typeface="Oswald" pitchFamily="2" charset="0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05379" y="514284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05379" y="593996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24980" y="673234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24980" y="7563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24980" y="841359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2605" y="3569619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BACKGROUND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12605" y="4366738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PROBLEM 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12605" y="5220322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LITERATURE REVIEW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12605" y="6045014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OBJECTIVES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12605" y="6837391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DATASET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12605" y="766835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DATA PRE-PROCESSING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12605" y="8518648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METHODOLOGY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849038" y="3025868"/>
            <a:ext cx="1400485" cy="4870811"/>
            <a:chOff x="0" y="0"/>
            <a:chExt cx="368852" cy="1282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8852" cy="1282847"/>
            </a:xfrm>
            <a:custGeom>
              <a:avLst/>
              <a:gdLst/>
              <a:ahLst/>
              <a:cxnLst/>
              <a:rect l="l" t="t" r="r" b="b"/>
              <a:pathLst>
                <a:path w="368852" h="1282847">
                  <a:moveTo>
                    <a:pt x="0" y="0"/>
                  </a:moveTo>
                  <a:lnTo>
                    <a:pt x="368852" y="0"/>
                  </a:lnTo>
                  <a:lnTo>
                    <a:pt x="368852" y="1282847"/>
                  </a:lnTo>
                  <a:lnTo>
                    <a:pt x="0" y="128284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b="1">
                <a:latin typeface="Oswald" pitchFamily="2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368852" cy="130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b="1">
                <a:latin typeface="Oswald" pitchFamily="2" charset="0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070870" y="346456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08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70870" y="426168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09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70870" y="514284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10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70870" y="593996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11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78096" y="3569619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SCOPE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78096" y="4366738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TIMELINE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78096" y="604501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QUESTIONS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78148" y="6837391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REFERENCES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80671" y="673234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>
                <a:solidFill>
                  <a:srgbClr val="363636"/>
                </a:solidFill>
                <a:latin typeface="Oswald" pitchFamily="2" charset="0"/>
              </a:rPr>
              <a:t>12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16248" y="522984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FRONT 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690311" y="0"/>
            <a:ext cx="12597689" cy="3086100"/>
            <a:chOff x="0" y="0"/>
            <a:chExt cx="331791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7910" cy="812800"/>
            </a:xfrm>
            <a:custGeom>
              <a:avLst/>
              <a:gdLst/>
              <a:ahLst/>
              <a:cxnLst/>
              <a:rect l="l" t="t" r="r" b="b"/>
              <a:pathLst>
                <a:path w="3317910" h="812800">
                  <a:moveTo>
                    <a:pt x="0" y="0"/>
                  </a:moveTo>
                  <a:lnTo>
                    <a:pt x="3317910" y="0"/>
                  </a:lnTo>
                  <a:lnTo>
                    <a:pt x="331791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31791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34068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209095" y="3442596"/>
            <a:ext cx="11050205" cy="5815704"/>
            <a:chOff x="0" y="0"/>
            <a:chExt cx="2133974" cy="11231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3974" cy="1123107"/>
            </a:xfrm>
            <a:custGeom>
              <a:avLst/>
              <a:gdLst/>
              <a:ahLst/>
              <a:cxnLst/>
              <a:rect l="l" t="t" r="r" b="b"/>
              <a:pathLst>
                <a:path w="2133974" h="1123107">
                  <a:moveTo>
                    <a:pt x="0" y="0"/>
                  </a:moveTo>
                  <a:lnTo>
                    <a:pt x="2133974" y="0"/>
                  </a:lnTo>
                  <a:lnTo>
                    <a:pt x="2133974" y="1123107"/>
                  </a:lnTo>
                  <a:lnTo>
                    <a:pt x="0" y="1123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33974" cy="1142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5789034" cy="10287000"/>
          </a:xfrm>
          <a:custGeom>
            <a:avLst/>
            <a:gdLst/>
            <a:ahLst/>
            <a:cxnLst/>
            <a:rect l="l" t="t" r="r" b="b"/>
            <a:pathLst>
              <a:path w="5789034" h="10287000">
                <a:moveTo>
                  <a:pt x="0" y="0"/>
                </a:moveTo>
                <a:lnTo>
                  <a:pt x="5789034" y="0"/>
                </a:lnTo>
                <a:lnTo>
                  <a:pt x="57890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63" r="-193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751027" y="801402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BACKGROUND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09095" y="3991264"/>
            <a:ext cx="11050205" cy="465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895" lvl="1" indent="-289447">
              <a:lnSpc>
                <a:spcPts val="3700"/>
              </a:lnSpc>
              <a:buFont typeface="Arial"/>
              <a:buChar char="•"/>
            </a:pPr>
            <a:r>
              <a:rPr lang="en-US" sz="2681" spc="262">
                <a:solidFill>
                  <a:srgbClr val="231F20"/>
                </a:solidFill>
                <a:latin typeface="DM Sans"/>
              </a:rPr>
              <a:t>The turbofan jet engines are an important part of aircrafts, and their reliable performance is crucial for air travel. </a:t>
            </a:r>
          </a:p>
          <a:p>
            <a:pPr marL="578895" lvl="1" indent="-289447">
              <a:lnSpc>
                <a:spcPts val="3700"/>
              </a:lnSpc>
              <a:buFont typeface="Arial"/>
              <a:buChar char="•"/>
            </a:pPr>
            <a:r>
              <a:rPr lang="en-US" sz="2681" spc="262">
                <a:solidFill>
                  <a:srgbClr val="231F20"/>
                </a:solidFill>
                <a:latin typeface="DM Sans"/>
              </a:rPr>
              <a:t>However, there can be unexpected failures or malfunctions in engines which can cause many problems such as </a:t>
            </a:r>
          </a:p>
          <a:p>
            <a:pPr marL="1157790" lvl="2" indent="-385930">
              <a:lnSpc>
                <a:spcPts val="3700"/>
              </a:lnSpc>
              <a:buFont typeface="Arial"/>
              <a:buChar char="⚬"/>
            </a:pPr>
            <a:r>
              <a:rPr lang="en-US" sz="2681" spc="262">
                <a:solidFill>
                  <a:srgbClr val="231F20"/>
                </a:solidFill>
                <a:latin typeface="DM Sans"/>
              </a:rPr>
              <a:t>Increased maintenance costs.</a:t>
            </a:r>
          </a:p>
          <a:p>
            <a:pPr marL="1157790" lvl="2" indent="-385930">
              <a:lnSpc>
                <a:spcPts val="3700"/>
              </a:lnSpc>
              <a:buFont typeface="Arial"/>
              <a:buChar char="⚬"/>
            </a:pPr>
            <a:r>
              <a:rPr lang="en-US" sz="2681" spc="262">
                <a:solidFill>
                  <a:srgbClr val="231F20"/>
                </a:solidFill>
                <a:latin typeface="DM Sans"/>
              </a:rPr>
              <a:t>Compromised passenger safety. </a:t>
            </a:r>
          </a:p>
          <a:p>
            <a:pPr marL="1157790" lvl="2" indent="-385930">
              <a:lnSpc>
                <a:spcPts val="3700"/>
              </a:lnSpc>
              <a:buFont typeface="Arial"/>
              <a:buChar char="⚬"/>
            </a:pPr>
            <a:r>
              <a:rPr lang="en-US" sz="2681" spc="262">
                <a:solidFill>
                  <a:srgbClr val="231F20"/>
                </a:solidFill>
                <a:latin typeface="DM Sans"/>
              </a:rPr>
              <a:t>Flight cancellations.</a:t>
            </a:r>
          </a:p>
          <a:p>
            <a:pPr marL="1157790" lvl="2" indent="-385930">
              <a:lnSpc>
                <a:spcPts val="3700"/>
              </a:lnSpc>
              <a:buFont typeface="Arial"/>
              <a:buChar char="⚬"/>
            </a:pPr>
            <a:r>
              <a:rPr lang="en-US" sz="2681" spc="262">
                <a:solidFill>
                  <a:srgbClr val="231F20"/>
                </a:solidFill>
                <a:latin typeface="DM Sans"/>
              </a:rPr>
              <a:t>Substantial financial losses for airlines.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690311" y="0"/>
            <a:ext cx="12597689" cy="3086100"/>
            <a:chOff x="0" y="0"/>
            <a:chExt cx="331791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7910" cy="812800"/>
            </a:xfrm>
            <a:custGeom>
              <a:avLst/>
              <a:gdLst/>
              <a:ahLst/>
              <a:cxnLst/>
              <a:rect l="l" t="t" r="r" b="b"/>
              <a:pathLst>
                <a:path w="3317910" h="812800">
                  <a:moveTo>
                    <a:pt x="0" y="0"/>
                  </a:moveTo>
                  <a:lnTo>
                    <a:pt x="3317910" y="0"/>
                  </a:lnTo>
                  <a:lnTo>
                    <a:pt x="331791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31791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056695" y="3366396"/>
            <a:ext cx="11202605" cy="5891904"/>
            <a:chOff x="0" y="0"/>
            <a:chExt cx="2163405" cy="1137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3405" cy="1137823"/>
            </a:xfrm>
            <a:custGeom>
              <a:avLst/>
              <a:gdLst/>
              <a:ahLst/>
              <a:cxnLst/>
              <a:rect l="l" t="t" r="r" b="b"/>
              <a:pathLst>
                <a:path w="2163405" h="1137823">
                  <a:moveTo>
                    <a:pt x="0" y="0"/>
                  </a:moveTo>
                  <a:lnTo>
                    <a:pt x="2163405" y="0"/>
                  </a:lnTo>
                  <a:lnTo>
                    <a:pt x="2163405" y="1137823"/>
                  </a:lnTo>
                  <a:lnTo>
                    <a:pt x="0" y="1137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3405" cy="1156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047170" y="3486439"/>
            <a:ext cx="11050205" cy="5586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>
              <a:lnSpc>
                <a:spcPts val="3174"/>
              </a:lnSpc>
              <a:buFont typeface="Arial"/>
              <a:buChar char="•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The Airline Maintenance Cost Executive Commentary Edition 2019 reported the annual maintenance, repair, and overhaul cost was 9% ($69 billion) of the total operational cost.</a:t>
            </a:r>
          </a:p>
          <a:p>
            <a:pPr marL="496571" lvl="1" indent="-248285">
              <a:lnSpc>
                <a:spcPts val="3174"/>
              </a:lnSpc>
              <a:buFont typeface="Arial"/>
              <a:buChar char="•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Traditional maintenance approaches, such as scheduled or reactive maintenance, often result in suboptimal resource allocation, increased downtime, and higher maintenance costs.</a:t>
            </a:r>
          </a:p>
          <a:p>
            <a:pPr marL="496571" lvl="1" indent="-248285">
              <a:lnSpc>
                <a:spcPts val="3174"/>
              </a:lnSpc>
              <a:buFont typeface="Arial"/>
              <a:buChar char="•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Pros</a:t>
            </a:r>
          </a:p>
          <a:p>
            <a:pPr marL="993141" lvl="2" indent="-331047">
              <a:lnSpc>
                <a:spcPts val="3174"/>
              </a:lnSpc>
              <a:buFont typeface="Arial"/>
              <a:buChar char="⚬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Simple</a:t>
            </a:r>
          </a:p>
          <a:p>
            <a:pPr marL="993141" lvl="2" indent="-331047">
              <a:lnSpc>
                <a:spcPts val="3174"/>
              </a:lnSpc>
              <a:buFont typeface="Arial"/>
              <a:buChar char="⚬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Familiarity</a:t>
            </a:r>
          </a:p>
          <a:p>
            <a:pPr marL="496571" lvl="1" indent="-248285">
              <a:lnSpc>
                <a:spcPts val="3174"/>
              </a:lnSpc>
              <a:buFont typeface="Arial"/>
              <a:buChar char="•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Cons</a:t>
            </a:r>
          </a:p>
          <a:p>
            <a:pPr marL="993141" lvl="2" indent="-331047">
              <a:lnSpc>
                <a:spcPts val="3174"/>
              </a:lnSpc>
              <a:buFont typeface="Arial"/>
              <a:buChar char="⚬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Reactive</a:t>
            </a:r>
          </a:p>
          <a:p>
            <a:pPr marL="993141" lvl="2" indent="-331047">
              <a:lnSpc>
                <a:spcPts val="3174"/>
              </a:lnSpc>
              <a:buFont typeface="Arial"/>
              <a:buChar char="⚬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Increased Risk</a:t>
            </a:r>
          </a:p>
          <a:p>
            <a:pPr marL="993141" lvl="2" indent="-331047">
              <a:lnSpc>
                <a:spcPts val="3174"/>
              </a:lnSpc>
              <a:buFont typeface="Arial"/>
              <a:buChar char="⚬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Inefficient</a:t>
            </a:r>
          </a:p>
          <a:p>
            <a:pPr marL="993141" lvl="2" indent="-331047">
              <a:lnSpc>
                <a:spcPts val="3174"/>
              </a:lnSpc>
              <a:buFont typeface="Arial"/>
              <a:buChar char="⚬"/>
            </a:pPr>
            <a:r>
              <a:rPr lang="en-US" sz="2300" spc="225">
                <a:solidFill>
                  <a:srgbClr val="231F20"/>
                </a:solidFill>
                <a:latin typeface="DM Sans"/>
              </a:rPr>
              <a:t>Lack of visibility</a:t>
            </a:r>
          </a:p>
        </p:txBody>
      </p:sp>
      <p:sp>
        <p:nvSpPr>
          <p:cNvPr id="11" name="Freeform 11"/>
          <p:cNvSpPr/>
          <p:nvPr/>
        </p:nvSpPr>
        <p:spPr>
          <a:xfrm>
            <a:off x="2434068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0" y="0"/>
            <a:ext cx="5789034" cy="10287000"/>
          </a:xfrm>
          <a:custGeom>
            <a:avLst/>
            <a:gdLst/>
            <a:ahLst/>
            <a:cxnLst/>
            <a:rect l="l" t="t" r="r" b="b"/>
            <a:pathLst>
              <a:path w="5789034" h="10287000">
                <a:moveTo>
                  <a:pt x="0" y="0"/>
                </a:moveTo>
                <a:lnTo>
                  <a:pt x="5789034" y="0"/>
                </a:lnTo>
                <a:lnTo>
                  <a:pt x="57890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63" r="-193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751027" y="801402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BACKGROUND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72004" y="1371509"/>
            <a:ext cx="1374399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000000"/>
                </a:solidFill>
                <a:latin typeface="Oswald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72486" y="4236993"/>
            <a:ext cx="8343511" cy="301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000000"/>
                </a:solidFill>
                <a:latin typeface="DM Sans"/>
              </a:rPr>
              <a:t>To automate a system that calculates the remaining useful life of turbofan jet engines and alert the maintenance officers to provide maintenance to required aircraft before any failure or malfunctions occur.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5560" y="-5035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78302"/>
              </p:ext>
            </p:extLst>
          </p:nvPr>
        </p:nvGraphicFramePr>
        <p:xfrm>
          <a:off x="514350" y="1571234"/>
          <a:ext cx="17233899" cy="7864867"/>
        </p:xfrm>
        <a:graphic>
          <a:graphicData uri="http://schemas.openxmlformats.org/drawingml/2006/table">
            <a:tbl>
              <a:tblPr/>
              <a:tblGrid>
                <a:gridCol w="1166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6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1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0091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DM Sans" panose="020B0604020202020204" charset="0"/>
                        </a:rPr>
                        <a:t>YEAR</a:t>
                      </a:r>
                      <a:endParaRPr lang="en-US" sz="1800" b="1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DM Sans" panose="020B0604020202020204" charset="0"/>
                        </a:rPr>
                        <a:t>AUTHORS</a:t>
                      </a:r>
                      <a:endParaRPr lang="en-US" sz="1800" b="1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DM Sans" panose="020B0604020202020204" charset="0"/>
                        </a:rPr>
                        <a:t>WORK DONE</a:t>
                      </a:r>
                      <a:endParaRPr lang="en-US" sz="1800" b="1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DM Sans" panose="020B0604020202020204" charset="0"/>
                        </a:rPr>
                        <a:t>RESULTS</a:t>
                      </a:r>
                      <a:endParaRPr lang="en-US" sz="1800" b="1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DM Sans" panose="020B0604020202020204" charset="0"/>
                        </a:rPr>
                        <a:t>REMARKS</a:t>
                      </a:r>
                      <a:endParaRPr lang="en-US" sz="1800" b="1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539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2023</a:t>
                      </a:r>
                      <a:endParaRPr lang="en-US" sz="18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 err="1">
                          <a:latin typeface="DM Sans" panose="020B0604020202020204" charset="0"/>
                        </a:rPr>
                        <a:t>Koosha</a:t>
                      </a:r>
                      <a:r>
                        <a:rPr lang="en-US" sz="1800" dirty="0">
                          <a:latin typeface="DM Sans" panose="020B0604020202020204" charset="0"/>
                        </a:rPr>
                        <a:t> </a:t>
                      </a:r>
                      <a:r>
                        <a:rPr lang="en-US" sz="1800" dirty="0" err="1">
                          <a:latin typeface="DM Sans" panose="020B0604020202020204" charset="0"/>
                        </a:rPr>
                        <a:t>Sharifani</a:t>
                      </a:r>
                      <a:r>
                        <a:rPr lang="en-US" sz="1800" dirty="0">
                          <a:latin typeface="DM Sans" panose="020B0604020202020204" charset="0"/>
                        </a:rPr>
                        <a:t>, </a:t>
                      </a:r>
                      <a:r>
                        <a:rPr lang="en-US" sz="1800" dirty="0" err="1">
                          <a:latin typeface="DM Sans" panose="020B0604020202020204" charset="0"/>
                        </a:rPr>
                        <a:t>Mahyar</a:t>
                      </a:r>
                      <a:r>
                        <a:rPr lang="en-US" sz="1800" dirty="0">
                          <a:latin typeface="DM Sans" panose="020B0604020202020204" charset="0"/>
                        </a:rPr>
                        <a:t> </a:t>
                      </a:r>
                      <a:r>
                        <a:rPr lang="en-US" sz="1800" dirty="0" err="1">
                          <a:latin typeface="DM Sans" panose="020B0604020202020204" charset="0"/>
                        </a:rPr>
                        <a:t>Amini</a:t>
                      </a:r>
                      <a:endParaRPr lang="en-US" sz="18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REVIEW OF METHODS &amp; APPLICATIONS OF ML &amp; DL</a:t>
                      </a:r>
                      <a:endParaRPr lang="en-US" sz="18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latin typeface="DM Sans" panose="020B0604020202020204" charset="0"/>
                        </a:rPr>
                        <a:t>-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A commendable and well-organized exploration of machine learning and deep learning, addressing their distinctions, applications, and industry impacts.</a:t>
                      </a:r>
                      <a:endParaRPr lang="en-US" sz="18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64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2021</a:t>
                      </a:r>
                      <a:endParaRPr lang="en-US" sz="18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Kwok Tai Chui , Brij B. Gupta , and Pandian Vasant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Optimized RNN-LSTM Model</a:t>
                      </a:r>
                      <a:endParaRPr lang="en-US" sz="18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dirty="0">
                          <a:latin typeface="DM Sans" panose="020B0604020202020204" charset="0"/>
                        </a:rPr>
                        <a:t>Improved RMSE by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12.95% to 39.32%.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 </a:t>
                      </a:r>
                      <a:endParaRPr lang="en-US" sz="1800" u="none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This paper provides a well-structured and insightful exploration of remaining useful life (RUL) prediction for turbofan engines.</a:t>
                      </a:r>
                      <a:endParaRPr lang="en-US" sz="18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5403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2019</a:t>
                      </a:r>
                      <a:endParaRPr lang="en-US" sz="18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Xiang Li, Qian Ding, Jian-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Qiao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 Sun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Deep Learning Algorithm.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dirty="0">
                          <a:latin typeface="DM Sans" panose="020B0604020202020204" charset="0"/>
                        </a:rPr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5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dirty="0">
                          <a:latin typeface="DM Sans" panose="020B0604020202020204" charset="0"/>
                        </a:rPr>
                        <a:t>Support vector machine 29.82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5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dirty="0">
                          <a:latin typeface="DM Sans" panose="020B0604020202020204" charset="0"/>
                        </a:rPr>
                        <a:t>Random forest 17.91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5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dirty="0">
                          <a:latin typeface="DM Sans" panose="020B0604020202020204" charset="0"/>
                        </a:rPr>
                        <a:t>First attempt of deep CNN  18:45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5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dirty="0">
                          <a:latin typeface="DM Sans" panose="020B0604020202020204" charset="0"/>
                        </a:rPr>
                        <a:t>LSTM 12:81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Research on machine learning algorithms as well as deep learning method based on convolution neural networks and drop out techniques is employed to relieve overfitting problem.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539750" y="267607"/>
            <a:ext cx="12518412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LITERATURE 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14350" y="752437"/>
            <a:ext cx="12518412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LITERATURE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702822-9CE0-03A8-9B8E-600BE772F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703" y="7048500"/>
            <a:ext cx="3329705" cy="1391131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91509"/>
              </p:ext>
            </p:extLst>
          </p:nvPr>
        </p:nvGraphicFramePr>
        <p:xfrm>
          <a:off x="514351" y="2336136"/>
          <a:ext cx="16935450" cy="6464964"/>
        </p:xfrm>
        <a:graphic>
          <a:graphicData uri="http://schemas.openxmlformats.org/drawingml/2006/table">
            <a:tbl>
              <a:tblPr/>
              <a:tblGrid>
                <a:gridCol w="101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4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6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1289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>
                          <a:solidFill>
                            <a:srgbClr val="FFFFFF"/>
                          </a:solidFill>
                          <a:latin typeface="DM Sans Bold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>
                          <a:solidFill>
                            <a:srgbClr val="FFFFFF"/>
                          </a:solidFill>
                          <a:latin typeface="DM Sans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>
                          <a:solidFill>
                            <a:srgbClr val="FFFFFF"/>
                          </a:solidFill>
                          <a:latin typeface="DM Sans Bold"/>
                        </a:rPr>
                        <a:t>WORK DONE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>
                          <a:solidFill>
                            <a:srgbClr val="FFFFFF"/>
                          </a:solidFill>
                          <a:latin typeface="DM Sans Bold"/>
                        </a:rPr>
                        <a:t>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dirty="0">
                          <a:solidFill>
                            <a:srgbClr val="FFFFFF"/>
                          </a:solidFill>
                          <a:latin typeface="DM Sans Bold"/>
                        </a:rPr>
                        <a:t>REMARKS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450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latin typeface="DM Sans" panose="020B0604020202020204" charset="0"/>
                        </a:rPr>
                        <a:t>2019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André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Listou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Ellefsen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DM Sans" panose="020B060402020202020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Emil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Bjørlykhaug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Sergey Ushakov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Deep learning (DL) techniques like CNN and LSTM </a:t>
                      </a:r>
                      <a:endParaRPr lang="en-US" sz="11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Better RUL prediction accuracy compared to purely supervised learning.</a:t>
                      </a:r>
                      <a:endParaRPr lang="en-US" sz="11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  <a:ea typeface="+mn-ea"/>
                          <a:cs typeface="+mn-cs"/>
                        </a:rPr>
                        <a:t>Overall, the research suggests that semi-supervised learning is a promising technique for RUL prediction in turbofan engines when labeled data is scarce.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059752"/>
                  </a:ext>
                </a:extLst>
              </a:tr>
              <a:tr h="2044225"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2017</a:t>
                      </a:r>
                      <a:endParaRPr lang="en-US" sz="11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00" dirty="0">
                          <a:latin typeface="DM Sans" panose="020B0604020202020204" charset="0"/>
                        </a:rPr>
                        <a:t>Shuai Zheng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Comparison of LSTM with other algorithm</a:t>
                      </a:r>
                      <a:endParaRPr lang="en-US" sz="11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endParaRPr lang="en-US" sz="11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2"/>
                        </a:lnSpc>
                        <a:defRPr/>
                      </a:pPr>
                      <a:r>
                        <a:rPr lang="en-US" sz="1844" dirty="0">
                          <a:solidFill>
                            <a:srgbClr val="000000"/>
                          </a:solidFill>
                          <a:latin typeface="DM Sans" panose="020B0604020202020204" charset="0"/>
                        </a:rPr>
                        <a:t>The paper introduces an LSTM network for Remaining Useful Life (RUL) estimation, effectively leveraging sensor sequence information to reveal hidden patterns in diverse operating conditions, fault scenarios, and degradation models.</a:t>
                      </a:r>
                      <a:endParaRPr lang="en-US" sz="1100" dirty="0">
                        <a:latin typeface="DM Sans" panose="020B060402020202020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086098"/>
            <a:ext cx="3474003" cy="864710"/>
            <a:chOff x="0" y="-31629"/>
            <a:chExt cx="914964" cy="2277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1629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102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DM Sans"/>
              </a:rPr>
              <a:t>Predict the Remaining useful life of turbofan engines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193996" y="3086098"/>
            <a:ext cx="3498812" cy="864710"/>
            <a:chOff x="-6534" y="-31629"/>
            <a:chExt cx="921498" cy="2277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6534" y="-31629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6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Predict when an aircraft needs maintenance.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063025"/>
            <a:ext cx="3474003" cy="864710"/>
            <a:chOff x="0" y="-37706"/>
            <a:chExt cx="914964" cy="2277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7706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6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To achieve high accuracy. 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3210239" y="5392604"/>
            <a:ext cx="3521699" cy="864710"/>
            <a:chOff x="-12562" y="-28575"/>
            <a:chExt cx="927526" cy="2277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-12562" y="-28575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Objective n° 4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314484" y="6340150"/>
            <a:ext cx="3360904" cy="6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Reduce maintenance costs.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603757" y="5373754"/>
            <a:ext cx="3474003" cy="864710"/>
            <a:chOff x="0" y="-35007"/>
            <a:chExt cx="914964" cy="2277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5007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</a:rPr>
                <a:t>Objective n° 5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1660306" y="6345722"/>
            <a:ext cx="3360904" cy="6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Improve passenger safety.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1330</Words>
  <Application>Microsoft Office PowerPoint</Application>
  <PresentationFormat>Custom</PresentationFormat>
  <Paragraphs>247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Oswald Bold</vt:lpstr>
      <vt:lpstr>DM Sans Bold</vt:lpstr>
      <vt:lpstr>Calibri</vt:lpstr>
      <vt:lpstr>Arial</vt:lpstr>
      <vt:lpstr>Oswald</vt:lpstr>
      <vt:lpstr>DM Sans</vt:lpstr>
      <vt:lpstr>DM Sans Italics</vt:lpstr>
      <vt:lpstr>Montserrat Classic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Defense Presentation</dc:title>
  <dc:creator>JUNAID MAQSOOD</dc:creator>
  <cp:lastModifiedBy>Tempest</cp:lastModifiedBy>
  <cp:revision>15</cp:revision>
  <dcterms:created xsi:type="dcterms:W3CDTF">2006-08-16T00:00:00Z</dcterms:created>
  <dcterms:modified xsi:type="dcterms:W3CDTF">2024-03-11T16:29:45Z</dcterms:modified>
  <dc:identifier>DAF_GYQaKFw</dc:identifier>
</cp:coreProperties>
</file>